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7" r:id="rId3"/>
    <p:sldId id="267" r:id="rId4"/>
    <p:sldId id="258" r:id="rId5"/>
    <p:sldId id="276" r:id="rId6"/>
    <p:sldId id="264" r:id="rId7"/>
    <p:sldId id="265" r:id="rId8"/>
    <p:sldId id="266" r:id="rId9"/>
    <p:sldId id="268" r:id="rId10"/>
    <p:sldId id="273" r:id="rId11"/>
    <p:sldId id="277" r:id="rId12"/>
    <p:sldId id="269" r:id="rId13"/>
    <p:sldId id="274" r:id="rId14"/>
    <p:sldId id="272" r:id="rId15"/>
    <p:sldId id="270" r:id="rId16"/>
    <p:sldId id="271" r:id="rId17"/>
    <p:sldId id="259" r:id="rId18"/>
    <p:sldId id="260" r:id="rId19"/>
    <p:sldId id="261" r:id="rId20"/>
    <p:sldId id="262" r:id="rId21"/>
    <p:sldId id="263" r:id="rId22"/>
  </p:sldIdLst>
  <p:sldSz cx="12192000" cy="6858000"/>
  <p:notesSz cx="7315200" cy="96012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Leonard" initials="ML" lastIdx="8" clrIdx="0">
    <p:extLst>
      <p:ext uri="{19B8F6BF-5375-455C-9EA6-DF929625EA0E}">
        <p15:presenceInfo xmlns:p15="http://schemas.microsoft.com/office/powerpoint/2012/main" userId="MLeon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120" autoAdjust="0"/>
  </p:normalViewPr>
  <p:slideViewPr>
    <p:cSldViewPr snapToGrid="0">
      <p:cViewPr varScale="1">
        <p:scale>
          <a:sx n="65" d="100"/>
          <a:sy n="65" d="100"/>
        </p:scale>
        <p:origin x="7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smtClean="0"/>
              <a:t>VA Freedom of Information Advisory Council</a:t>
            </a:r>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smtClean="0"/>
              <a:t>Access to Criminal &amp; Other Law Enforcement Records</a:t>
            </a:r>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A94AE999-60A1-4B29-8B9A-06A4830B08C0}" type="slidenum">
              <a:rPr lang="en-US" smtClean="0"/>
              <a:t>‹#›</a:t>
            </a:fld>
            <a:endParaRPr lang="en-US"/>
          </a:p>
        </p:txBody>
      </p:sp>
    </p:spTree>
    <p:extLst>
      <p:ext uri="{BB962C8B-B14F-4D97-AF65-F5344CB8AC3E}">
        <p14:creationId xmlns:p14="http://schemas.microsoft.com/office/powerpoint/2010/main" val="289874545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smtClean="0"/>
              <a:t>VA Freedom of Information Advisory Council</a:t>
            </a:r>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smtClean="0"/>
              <a:t>Access to Criminal &amp; Other Law Enforcement Records</a:t>
            </a:r>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637E2C1-2AA1-4D27-9CFB-5954C94A4084}" type="slidenum">
              <a:rPr lang="en-US" smtClean="0"/>
              <a:t>‹#›</a:t>
            </a:fld>
            <a:endParaRPr lang="en-US"/>
          </a:p>
        </p:txBody>
      </p:sp>
    </p:spTree>
    <p:extLst>
      <p:ext uri="{BB962C8B-B14F-4D97-AF65-F5344CB8AC3E}">
        <p14:creationId xmlns:p14="http://schemas.microsoft.com/office/powerpoint/2010/main" val="2631759387"/>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aw.lis.virginia.gov/vacode/2.2-3706/"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law.lis.virginia.gov/vacode/2.2-3706.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228666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11</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62376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12</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096013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13</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660904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14</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091670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2.2-3706.1 </a:t>
            </a:r>
            <a:r>
              <a:rPr lang="en-US" dirty="0" smtClean="0"/>
              <a:t>(C) and (D) do not apply, 2.2-3706 (B)(1) still does (i.e. still discretionary</a:t>
            </a:r>
            <a:r>
              <a:rPr lang="en-US" baseline="0" dirty="0" smtClean="0"/>
              <a:t> release of criminal investigative files)</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15</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776724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16</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505140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p>
          <a:p>
            <a:pPr marL="181240" indent="-181240">
              <a:buFont typeface="Arial" panose="020B0604020202020204" pitchFamily="34" charset="0"/>
              <a:buChar char="•"/>
            </a:pPr>
            <a:r>
              <a:rPr lang="en-US" dirty="0" smtClean="0"/>
              <a:t>Noncriminal incident or other investigative reports or materials containing identifying information of a personal,</a:t>
            </a:r>
            <a:r>
              <a:rPr lang="en-US" baseline="0" dirty="0" smtClean="0"/>
              <a:t> medical, or financial nature</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17</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730984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15 minutes</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18</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950958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p>
          <a:p>
            <a:pPr marL="181240" indent="-181240">
              <a:buFont typeface="Arial" panose="020B0604020202020204" pitchFamily="34" charset="0"/>
              <a:buChar char="•"/>
            </a:pPr>
            <a:r>
              <a:rPr lang="en-US" dirty="0" smtClean="0"/>
              <a:t>Personnel records, attorney-client privileged records, public safety exemptions</a:t>
            </a:r>
          </a:p>
          <a:p>
            <a:pPr marL="181240" indent="-181240">
              <a:buFont typeface="Arial" panose="020B0604020202020204" pitchFamily="34" charset="0"/>
              <a:buChar char="•"/>
            </a:pPr>
            <a:r>
              <a:rPr lang="en-US" dirty="0" smtClean="0"/>
              <a:t>Fire code and building code violations</a:t>
            </a:r>
            <a:r>
              <a:rPr lang="en-US" baseline="0" dirty="0" smtClean="0"/>
              <a:t> are criminal misdemeanors (can use the criminal investigation exemption)</a:t>
            </a:r>
          </a:p>
          <a:p>
            <a:pPr marL="181240" indent="-181240">
              <a:buFont typeface="Arial" panose="020B0604020202020204" pitchFamily="34" charset="0"/>
              <a:buChar char="•"/>
            </a:pPr>
            <a:r>
              <a:rPr lang="en-US" baseline="0" dirty="0" smtClean="0"/>
              <a:t>Zoning ordinances may or may not be criminal</a:t>
            </a:r>
          </a:p>
        </p:txBody>
      </p:sp>
      <p:sp>
        <p:nvSpPr>
          <p:cNvPr id="4" name="Slide Number Placeholder 3"/>
          <p:cNvSpPr>
            <a:spLocks noGrp="1"/>
          </p:cNvSpPr>
          <p:nvPr>
            <p:ph type="sldNum" sz="quarter" idx="10"/>
          </p:nvPr>
        </p:nvSpPr>
        <p:spPr/>
        <p:txBody>
          <a:bodyPr/>
          <a:lstStyle/>
          <a:p>
            <a:fld id="{F637E2C1-2AA1-4D27-9CFB-5954C94A4084}" type="slidenum">
              <a:rPr lang="en-US" smtClean="0"/>
              <a:t>19</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858456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p>
          <a:p>
            <a:pPr marL="181240" indent="-181240">
              <a:buFont typeface="Arial" panose="020B0604020202020204" pitchFamily="34" charset="0"/>
              <a:buChar char="•"/>
            </a:pPr>
            <a:r>
              <a:rPr lang="en-US" dirty="0" smtClean="0"/>
              <a:t>Criminal history records,</a:t>
            </a:r>
            <a:r>
              <a:rPr lang="en-US" baseline="0" dirty="0" smtClean="0"/>
              <a:t> tax records, etc.</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20</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41849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minutes</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2</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737820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minutes</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3</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834291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minutes</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4</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00201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5</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398718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Personnel</a:t>
            </a:r>
            <a:r>
              <a:rPr lang="en-US" baseline="0" dirty="0" smtClean="0"/>
              <a:t> records</a:t>
            </a:r>
          </a:p>
          <a:p>
            <a:r>
              <a:rPr lang="en-US" baseline="0" dirty="0" smtClean="0"/>
              <a:t>-prohibition of certain witness info (19.2-11.2) – falls outside of FOIA</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7</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480033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p>
          <a:p>
            <a:r>
              <a:rPr lang="en-US" baseline="0" dirty="0" smtClean="0"/>
              <a:t>“</a:t>
            </a:r>
            <a:r>
              <a:rPr lang="en-US" dirty="0" smtClean="0"/>
              <a:t>State Police shall develop a secure portal for the purpose of allowing government agencies to determine whether a record has been sealed prior to responding to a request under § </a:t>
            </a:r>
            <a:r>
              <a:rPr lang="en-US" dirty="0" smtClean="0">
                <a:hlinkClick r:id="rId3"/>
              </a:rPr>
              <a:t>2.2-3706</a:t>
            </a:r>
            <a:r>
              <a:rPr lang="en-US" dirty="0" smtClean="0"/>
              <a:t> or </a:t>
            </a:r>
            <a:r>
              <a:rPr lang="en-US" dirty="0" smtClean="0">
                <a:hlinkClick r:id="rId4"/>
              </a:rPr>
              <a:t>2.2-3706.1</a:t>
            </a:r>
            <a:r>
              <a:rPr lang="en-US" dirty="0" smtClean="0"/>
              <a:t> of the Code of Virginia, as amended by this act, by October 1, 2026.”</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8</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301999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9</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32196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10</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169456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336D3F0-5E5F-4E1E-B323-F8EB673A667F}" type="datetime1">
              <a:rPr lang="en-US" smtClean="0"/>
              <a:t>7/19/2026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5DAB340-0818-4D06-829F-172651A7FEC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934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2DBFD2B-C594-4E3C-A20B-7A98490E40A3}" type="datetime1">
              <a:rPr lang="en-US" smtClean="0"/>
              <a:t>7/19/2026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282742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91A15F-0D04-4F00-99A7-6D4F4C83AE8D}" type="datetime1">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4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9C3F4C-7D27-4874-81AF-B262B68B01BA}" type="datetime1">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734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2EAC82-30F3-4FEF-B42D-49587E91C42E}" type="datetime1">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363789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1CEE03-A5A1-41DA-B075-656947A98919}" type="datetime1">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726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F3BF50-254C-4F80-9CA4-10E8002B5121}" type="datetime1">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727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D756FC-9B18-42CD-9E4D-0AC4BCA766C9}" type="datetime1">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855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CE7ADD-0F8C-49EE-8095-2EFCA2B485D5}" type="datetime1">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65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AC05E0-8EAF-4749-BF70-EB82D148F926}" type="datetime1">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1938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15EA7D-54B2-46B9-8294-D8A891249E2F}" type="datetime1">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91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941402-3B84-4019-9486-AF6283DD647F}" type="datetime1">
              <a:rPr lang="en-US" smtClean="0"/>
              <a:t>7/19/2026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198967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36F2BB-D32A-4FD8-BF57-74BC0C47EE29}" type="datetime1">
              <a:rPr lang="en-US" smtClean="0"/>
              <a:t>7/19/2026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DAB340-0818-4D06-829F-172651A7FEC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0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CC8EE6-4699-4ED4-87B6-03DEA2CABAD0}" type="datetime1">
              <a:rPr lang="en-US" smtClean="0"/>
              <a:t>7/19/2026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DAB340-0818-4D06-829F-172651A7FEC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874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7A177-A381-4258-B8AF-9B8391793793}" type="datetime1">
              <a:rPr lang="en-US" smtClean="0"/>
              <a:t>7/19/2026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38841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64F1D40-2B9A-489E-8855-850667003B61}" type="datetime1">
              <a:rPr lang="en-US" smtClean="0"/>
              <a:t>7/19/2026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AB340-0818-4D06-829F-172651A7FEC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428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E02C9DC-3624-44A4-8D82-84BDD65C8BAF}" type="datetime1">
              <a:rPr lang="en-US" smtClean="0"/>
              <a:t>7/19/2026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208254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E5F132-12C1-4C20-9450-A6BDCEBE6E6B}" type="datetime1">
              <a:rPr lang="en-US" smtClean="0"/>
              <a:t>7/19/2026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5DAB340-0818-4D06-829F-172651A7FECC}" type="slidenum">
              <a:rPr lang="en-US" smtClean="0"/>
              <a:t>‹#›</a:t>
            </a:fld>
            <a:endParaRPr lang="en-US"/>
          </a:p>
        </p:txBody>
      </p:sp>
    </p:spTree>
    <p:extLst>
      <p:ext uri="{BB962C8B-B14F-4D97-AF65-F5344CB8AC3E}">
        <p14:creationId xmlns:p14="http://schemas.microsoft.com/office/powerpoint/2010/main" val="1046846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8" Type="http://schemas.openxmlformats.org/officeDocument/2006/relationships/hyperlink" Target="https://law.lis.virginia.gov/vacode/title2.2/chapter37/section2.2-3706/" TargetMode="External"/><Relationship Id="rId3" Type="http://schemas.openxmlformats.org/officeDocument/2006/relationships/notesSlide" Target="../notesSlides/notesSlide18.xml"/><Relationship Id="rId7" Type="http://schemas.openxmlformats.org/officeDocument/2006/relationships/hyperlink" Target="https://law.lis.virginia.gov/vacode/title2.2/chapter37/section2.2-3705.3/" TargetMode="Externa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hyperlink" Target="https://law.lis.virginia.gov/vacode/title2.2/chapter37/section2.2-3705.2/" TargetMode="External"/><Relationship Id="rId5" Type="http://schemas.openxmlformats.org/officeDocument/2006/relationships/hyperlink" Target="https://law.lis.virginia.gov/vacode/title2.2/chapter37/section2.2-3705.6/" TargetMode="External"/><Relationship Id="rId4" Type="http://schemas.openxmlformats.org/officeDocument/2006/relationships/hyperlink" Target="https://law.lis.virginia.gov/vacode/title2.2/chapter37/section2.2-3705.1/"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hyperlink" Target="https://law.lis.virginia.gov/vacode/title22.1/chapter14/section22.1-287/" TargetMode="External"/><Relationship Id="rId13" Type="http://schemas.openxmlformats.org/officeDocument/2006/relationships/hyperlink" Target="https://law.lis.virginia.gov/vacode/title19.2/chapter23/section19.2-389.1/" TargetMode="External"/><Relationship Id="rId3" Type="http://schemas.openxmlformats.org/officeDocument/2006/relationships/notesSlide" Target="../notesSlides/notesSlide19.xml"/><Relationship Id="rId7" Type="http://schemas.openxmlformats.org/officeDocument/2006/relationships/hyperlink" Target="https://law.lis.virginia.gov/vacode/title16.1/chapter11/section16.1-301/" TargetMode="External"/><Relationship Id="rId12" Type="http://schemas.openxmlformats.org/officeDocument/2006/relationships/hyperlink" Target="https://law.lis.virginia.gov/vacode/title19.2/chapter23/section19.2-389/" TargetMode="Externa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hyperlink" Target="https://law.lis.virginia.gov/vacode/title58.1/chapter0/section58.1-3/" TargetMode="External"/><Relationship Id="rId11" Type="http://schemas.openxmlformats.org/officeDocument/2006/relationships/hyperlink" Target="https://law.lis.virginia.gov/vacode/title52/chapter1/section52-8.3/" TargetMode="External"/><Relationship Id="rId5" Type="http://schemas.openxmlformats.org/officeDocument/2006/relationships/hyperlink" Target="https://law.lis.virginia.gov/vacode/title2.2/chapter38.1/section2.2-3816/" TargetMode="External"/><Relationship Id="rId10" Type="http://schemas.openxmlformats.org/officeDocument/2006/relationships/hyperlink" Target="https://law.lis.virginia.gov/vacode/title19.2/chapter1.1/section19.2-11.2/" TargetMode="External"/><Relationship Id="rId4" Type="http://schemas.openxmlformats.org/officeDocument/2006/relationships/hyperlink" Target="https://law.lis.virginia.gov/vacode/title2.2/chapter38.1/section2.2-3815/" TargetMode="External"/><Relationship Id="rId9" Type="http://schemas.openxmlformats.org/officeDocument/2006/relationships/hyperlink" Target="https://law.lis.virginia.gov/vacode/title23.1/chapter4/section23.1-405/" TargetMode="External"/><Relationship Id="rId14" Type="http://schemas.openxmlformats.org/officeDocument/2006/relationships/hyperlink" Target="https://law.lis.virginia.gov/vacode/title2.2/chapter55.6/section2.2-551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s://law.lis.virginia.gov/vacode/title2.2/chapter37/section2.2-3704/" TargetMode="External"/><Relationship Id="rId5" Type="http://schemas.openxmlformats.org/officeDocument/2006/relationships/hyperlink" Target="https://law.lis.virginia.gov/vacode/title2.2/chapter37/section2.2-3701/" TargetMode="External"/><Relationship Id="rId4" Type="http://schemas.openxmlformats.org/officeDocument/2006/relationships/hyperlink" Target="https://law.lis.virginia.gov/vacode/title2.2/chapter37/section2.2-3700/"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s://law.lis.virginia.gov/vacode/title2.2/chapter37/section2.2-3706.1/" TargetMode="External"/><Relationship Id="rId4" Type="http://schemas.openxmlformats.org/officeDocument/2006/relationships/hyperlink" Target="https://law.lis.virginia.gov/vacode/title2.2/chapter37/section2.2-3706/"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8" Type="http://schemas.openxmlformats.org/officeDocument/2006/relationships/hyperlink" Target="https://law.lis.virginia.gov/vacode/19.2-392.7/" TargetMode="External"/><Relationship Id="rId13" Type="http://schemas.openxmlformats.org/officeDocument/2006/relationships/hyperlink" Target="https://law.lis.virginia.gov/vacode/19.2-392.12:1/" TargetMode="External"/><Relationship Id="rId3" Type="http://schemas.openxmlformats.org/officeDocument/2006/relationships/notesSlide" Target="../notesSlides/notesSlide7.xml"/><Relationship Id="rId7" Type="http://schemas.openxmlformats.org/officeDocument/2006/relationships/hyperlink" Target="https://law.lis.virginia.gov/vacode/19.2-392.6:1/" TargetMode="External"/><Relationship Id="rId12" Type="http://schemas.openxmlformats.org/officeDocument/2006/relationships/hyperlink" Target="https://law.lis.virginia.gov/vacode/19.2-392.12/" TargetMode="External"/><Relationship Id="rId17" Type="http://schemas.openxmlformats.org/officeDocument/2006/relationships/hyperlink" Target="https://law.lis.virginia.gov/vacode/9.1-134/" TargetMode="External"/><Relationship Id="rId2" Type="http://schemas.openxmlformats.org/officeDocument/2006/relationships/slideLayout" Target="../slideLayouts/slideLayout2.xml"/><Relationship Id="rId16" Type="http://schemas.openxmlformats.org/officeDocument/2006/relationships/hyperlink" Target="https://law.lis.virginia.gov/vacode/9.1-128/" TargetMode="External"/><Relationship Id="rId1" Type="http://schemas.openxmlformats.org/officeDocument/2006/relationships/tags" Target="../tags/tag9.xml"/><Relationship Id="rId6" Type="http://schemas.openxmlformats.org/officeDocument/2006/relationships/hyperlink" Target="https://law.lis.virginia.gov/vacode/19.2-392.3:1/" TargetMode="External"/><Relationship Id="rId11" Type="http://schemas.openxmlformats.org/officeDocument/2006/relationships/hyperlink" Target="https://law.lis.virginia.gov/vacode/19.2-392.11/" TargetMode="External"/><Relationship Id="rId5" Type="http://schemas.openxmlformats.org/officeDocument/2006/relationships/hyperlink" Target="https://law.lis.virginia.gov/vacode/19.2-392.3/" TargetMode="External"/><Relationship Id="rId15" Type="http://schemas.openxmlformats.org/officeDocument/2006/relationships/hyperlink" Target="https://law.lis.virginia.gov/vacode/19.2-392.13/" TargetMode="External"/><Relationship Id="rId10" Type="http://schemas.openxmlformats.org/officeDocument/2006/relationships/hyperlink" Target="https://law.lis.virginia.gov/vacode/19.2-392.10/" TargetMode="External"/><Relationship Id="rId4" Type="http://schemas.openxmlformats.org/officeDocument/2006/relationships/hyperlink" Target="https://law.lis.virginia.gov/vacode/19.2-392.2/" TargetMode="External"/><Relationship Id="rId9" Type="http://schemas.openxmlformats.org/officeDocument/2006/relationships/hyperlink" Target="https://law.lis.virginia.gov/vacode/19.2-392.8/" TargetMode="External"/><Relationship Id="rId14" Type="http://schemas.openxmlformats.org/officeDocument/2006/relationships/hyperlink" Target="https://law.lis.virginia.gov/vacode/19.2-392.17/"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530221"/>
            <a:ext cx="6815669" cy="1856444"/>
          </a:xfrm>
        </p:spPr>
        <p:txBody>
          <a:bodyPr/>
          <a:lstStyle/>
          <a:p>
            <a:r>
              <a:rPr lang="en-US" sz="4400" dirty="0" smtClean="0"/>
              <a:t>Law Enforcement </a:t>
            </a:r>
            <a:r>
              <a:rPr lang="en-US" sz="4400" dirty="0"/>
              <a:t>Records</a:t>
            </a:r>
            <a:r>
              <a:rPr lang="en-US" dirty="0"/>
              <a:t/>
            </a:r>
            <a:br>
              <a:rPr lang="en-US" dirty="0"/>
            </a:br>
            <a:r>
              <a:rPr lang="en-US" sz="2100" dirty="0"/>
              <a:t>Virginia Freedom of Information </a:t>
            </a:r>
            <a:r>
              <a:rPr lang="en-US" sz="2100" dirty="0" smtClean="0"/>
              <a:t>Act</a:t>
            </a:r>
            <a:endParaRPr lang="en-US" dirty="0"/>
          </a:p>
        </p:txBody>
      </p:sp>
      <p:sp>
        <p:nvSpPr>
          <p:cNvPr id="3" name="Subtitle 2"/>
          <p:cNvSpPr>
            <a:spLocks noGrp="1"/>
          </p:cNvSpPr>
          <p:nvPr>
            <p:ph type="subTitle" idx="1"/>
          </p:nvPr>
        </p:nvSpPr>
        <p:spPr>
          <a:xfrm>
            <a:off x="2692398" y="3657596"/>
            <a:ext cx="6815669" cy="1586207"/>
          </a:xfrm>
        </p:spPr>
        <p:txBody>
          <a:bodyPr>
            <a:normAutofit fontScale="85000" lnSpcReduction="20000"/>
          </a:bodyPr>
          <a:lstStyle/>
          <a:p>
            <a:r>
              <a:rPr lang="en-US" sz="2300" dirty="0"/>
              <a:t>Virginia Freedom of Information Advisory Council</a:t>
            </a:r>
          </a:p>
          <a:p>
            <a:r>
              <a:rPr lang="en-US" sz="2300" dirty="0"/>
              <a:t>http://foiacouncil.dls.virginia.gov/</a:t>
            </a:r>
          </a:p>
          <a:p>
            <a:r>
              <a:rPr lang="en-US" sz="2300" dirty="0"/>
              <a:t>foiacouncil@dls.virginia.gov</a:t>
            </a:r>
          </a:p>
          <a:p>
            <a:r>
              <a:rPr lang="en-US" sz="2300" dirty="0"/>
              <a:t>(804) 698-1810</a:t>
            </a:r>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a:t>
            </a:fld>
            <a:endParaRPr lang="en-US"/>
          </a:p>
        </p:txBody>
      </p:sp>
    </p:spTree>
    <p:custDataLst>
      <p:tags r:id="rId1"/>
    </p:custDataLst>
    <p:extLst>
      <p:ext uri="{BB962C8B-B14F-4D97-AF65-F5344CB8AC3E}">
        <p14:creationId xmlns:p14="http://schemas.microsoft.com/office/powerpoint/2010/main" val="311558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Mandatory Release (continued)</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smtClean="0"/>
              <a:t>5. For </a:t>
            </a:r>
            <a:r>
              <a:rPr lang="en-US" dirty="0"/>
              <a:t>the sole purpose of inspection at the location where such records are maintained by the public body that is the custodian of the records, </a:t>
            </a:r>
            <a:endParaRPr lang="en-US" dirty="0" smtClean="0"/>
          </a:p>
          <a:p>
            <a:pPr marL="914400" lvl="2" indent="0">
              <a:buNone/>
            </a:pPr>
            <a:r>
              <a:rPr lang="en-US" dirty="0" smtClean="0"/>
              <a:t>(</a:t>
            </a:r>
            <a:r>
              <a:rPr lang="en-US" dirty="0"/>
              <a:t>i</a:t>
            </a:r>
            <a:r>
              <a:rPr lang="en-US" dirty="0" smtClean="0"/>
              <a:t>) </a:t>
            </a:r>
            <a:r>
              <a:rPr lang="en-US" dirty="0"/>
              <a:t>an attorney or his agent when such attorney is considering representing a petitioner in a post-conviction proceeding or pardon, </a:t>
            </a:r>
            <a:endParaRPr lang="en-US" dirty="0" smtClean="0"/>
          </a:p>
          <a:p>
            <a:pPr marL="914400" lvl="2" indent="0">
              <a:buNone/>
            </a:pPr>
            <a:r>
              <a:rPr lang="en-US" dirty="0" smtClean="0"/>
              <a:t>(ii) </a:t>
            </a:r>
            <a:r>
              <a:rPr lang="en-US" dirty="0"/>
              <a:t>an attorney who provides a sworn declaration that the attorney has been retained by an individual for purposes of pursuing a civil or criminal action and has a good faith basis to believe that the records being requested are material to such action, or </a:t>
            </a:r>
            <a:endParaRPr lang="en-US" dirty="0" smtClean="0"/>
          </a:p>
          <a:p>
            <a:pPr marL="914400" lvl="2" indent="0">
              <a:buNone/>
            </a:pPr>
            <a:r>
              <a:rPr lang="en-US" dirty="0" smtClean="0"/>
              <a:t>(iii) </a:t>
            </a:r>
            <a:r>
              <a:rPr lang="en-US" dirty="0"/>
              <a:t>a person who is proceeding pro se in a petition for a writ of habeas corpus or writ of actual innocence pursuant to Chapter 19.2 (§ 19.2-327.2 et seq.) of Title 19.2 or any other federal or state post-conviction proceeding or pardon, who provides a sworn affidavit that the records being requested are material to such action. </a:t>
            </a:r>
          </a:p>
        </p:txBody>
      </p:sp>
      <p:sp>
        <p:nvSpPr>
          <p:cNvPr id="4" name="Slide Number Placeholder 3"/>
          <p:cNvSpPr>
            <a:spLocks noGrp="1"/>
          </p:cNvSpPr>
          <p:nvPr>
            <p:ph type="sldNum" sz="quarter" idx="12"/>
          </p:nvPr>
        </p:nvSpPr>
        <p:spPr/>
        <p:txBody>
          <a:bodyPr/>
          <a:lstStyle/>
          <a:p>
            <a:fld id="{E5DAB340-0818-4D06-829F-172651A7FECC}" type="slidenum">
              <a:rPr lang="en-US" smtClean="0"/>
              <a:t>10</a:t>
            </a:fld>
            <a:endParaRPr lang="en-US"/>
          </a:p>
        </p:txBody>
      </p:sp>
    </p:spTree>
    <p:custDataLst>
      <p:tags r:id="rId1"/>
    </p:custDataLst>
    <p:extLst>
      <p:ext uri="{BB962C8B-B14F-4D97-AF65-F5344CB8AC3E}">
        <p14:creationId xmlns:p14="http://schemas.microsoft.com/office/powerpoint/2010/main" val="358935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a:t>
            </a:r>
            <a:r>
              <a:rPr lang="en-US" dirty="0"/>
              <a:t>-</a:t>
            </a:r>
            <a:r>
              <a:rPr lang="en-US" dirty="0" smtClean="0"/>
              <a:t> </a:t>
            </a:r>
            <a:r>
              <a:rPr lang="en-US" dirty="0" smtClean="0"/>
              <a:t/>
            </a:r>
            <a:br>
              <a:rPr lang="en-US" dirty="0" smtClean="0"/>
            </a:br>
            <a:r>
              <a:rPr lang="en-US" sz="3600" dirty="0" smtClean="0"/>
              <a:t>Mandatory Release (continued)</a:t>
            </a:r>
            <a:endParaRPr lang="en-US" dirty="0"/>
          </a:p>
        </p:txBody>
      </p:sp>
      <p:sp>
        <p:nvSpPr>
          <p:cNvPr id="3" name="Content Placeholder 2"/>
          <p:cNvSpPr>
            <a:spLocks noGrp="1"/>
          </p:cNvSpPr>
          <p:nvPr>
            <p:ph idx="1"/>
          </p:nvPr>
        </p:nvSpPr>
        <p:spPr/>
        <p:txBody>
          <a:bodyPr>
            <a:normAutofit fontScale="62500" lnSpcReduction="20000"/>
          </a:bodyPr>
          <a:lstStyle/>
          <a:p>
            <a:pPr marL="457200" lvl="1" indent="0" algn="ctr">
              <a:buNone/>
            </a:pPr>
            <a:r>
              <a:rPr lang="en-US" dirty="0" smtClean="0"/>
              <a:t>Additional procedures re: release under </a:t>
            </a:r>
            <a:r>
              <a:rPr lang="en-US" dirty="0"/>
              <a:t>s</a:t>
            </a:r>
            <a:r>
              <a:rPr lang="en-US" dirty="0" smtClean="0"/>
              <a:t>ubdivisions 4 and 5:</a:t>
            </a:r>
          </a:p>
          <a:p>
            <a:r>
              <a:rPr lang="en-US" dirty="0"/>
              <a:t>An attorney or his agent who is in receipt of criminal investigative files or has inspected criminal investigative files pursuant to subdivision 4 or 5 shall not release such criminal investigative files or any information contained therein except as necessary to provide adequate legal advice or representation to a person whom the attorney either represents or is considering representing in a post-conviction proceeding or pardon or represents in a civil or criminal action.</a:t>
            </a:r>
          </a:p>
          <a:p>
            <a:r>
              <a:rPr lang="en-US" dirty="0"/>
              <a:t>An attorney who is in receipt of criminal investigative files pursuant to subdivision 4 shall return the criminal investigative files to the public body that is the custodian of such records within 90 days of a final determination of any writ of habeas corpus, writ of actual innocence, or other federal or state post-conviction proceeding or pardon or, if no petition for such writ or post-conviction proceeding or pardon was filed, within six months of the attorney's receipt of the records.</a:t>
            </a:r>
          </a:p>
          <a:p>
            <a:r>
              <a:rPr lang="en-US" dirty="0"/>
              <a:t>No disclosure for the purpose of inspection pursuant to clause (iii) of subdivision 5 shall be made unless an appropriate circuit court has reviewed the affidavit provided and determined the records requested are material to the action being pursued. The court shall order the person not to disclose or otherwise release any information contained in a criminal investigative file except as necessary for the pending action and may include other conditions as appropriate.</a:t>
            </a:r>
          </a:p>
          <a:p>
            <a:pPr lvl="1"/>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11</a:t>
            </a:fld>
            <a:endParaRPr lang="en-US"/>
          </a:p>
        </p:txBody>
      </p:sp>
    </p:spTree>
    <p:custDataLst>
      <p:tags r:id="rId1"/>
    </p:custDataLst>
    <p:extLst>
      <p:ext uri="{BB962C8B-B14F-4D97-AF65-F5344CB8AC3E}">
        <p14:creationId xmlns:p14="http://schemas.microsoft.com/office/powerpoint/2010/main" val="56796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Discretionary Release </a:t>
            </a:r>
            <a:r>
              <a:rPr lang="en-US" sz="3600" dirty="0"/>
              <a:t>(</a:t>
            </a:r>
            <a:r>
              <a:rPr lang="en-US" sz="3600" dirty="0" smtClean="0"/>
              <a:t>Ongoing Investigations) – </a:t>
            </a:r>
            <a:br>
              <a:rPr lang="en-US" sz="3600" dirty="0" smtClean="0"/>
            </a:br>
            <a:r>
              <a:rPr lang="en-US" sz="3600" dirty="0" smtClean="0"/>
              <a:t>§§ </a:t>
            </a:r>
            <a:r>
              <a:rPr lang="en-US" sz="3600" dirty="0"/>
              <a:t>2.2-3706 (B)(1) and 2.2-3706.1 (C</a:t>
            </a:r>
            <a:r>
              <a:rPr lang="en-US" sz="3600"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2.2-3706 </a:t>
            </a:r>
            <a:r>
              <a:rPr lang="en-US" dirty="0"/>
              <a:t>(B)(1): The following records are excluded from the mandatory disclosure provisions of this chapter, but may be disclosed by the custodian, in his discretion, except where such disclosure is prohibited by law</a:t>
            </a:r>
            <a:r>
              <a:rPr lang="en-US" dirty="0" smtClean="0"/>
              <a:t>: Criminal </a:t>
            </a:r>
            <a:r>
              <a:rPr lang="en-US" dirty="0"/>
              <a:t>investigative files, defined as any documents and information, including complaints, court </a:t>
            </a:r>
            <a:r>
              <a:rPr lang="en-US" dirty="0" smtClean="0"/>
              <a:t>orders</a:t>
            </a:r>
            <a:r>
              <a:rPr lang="en-US" dirty="0"/>
              <a:t>, </a:t>
            </a:r>
            <a:r>
              <a:rPr lang="en-US" dirty="0" smtClean="0"/>
              <a:t>memoranda</a:t>
            </a:r>
            <a:r>
              <a:rPr lang="en-US" dirty="0"/>
              <a:t>, notes, diagrams, maps, photographs, correspondence, reports, witness statements, </a:t>
            </a:r>
            <a:r>
              <a:rPr lang="en-US" dirty="0" smtClean="0"/>
              <a:t>and evidence</a:t>
            </a:r>
            <a:r>
              <a:rPr lang="en-US" dirty="0"/>
              <a:t>, </a:t>
            </a:r>
            <a:r>
              <a:rPr lang="en-US" dirty="0" smtClean="0"/>
              <a:t>relating </a:t>
            </a:r>
            <a:r>
              <a:rPr lang="en-US" dirty="0"/>
              <a:t>to a criminal investigation or prosecution not required to be disclosed in </a:t>
            </a:r>
            <a:r>
              <a:rPr lang="en-US" dirty="0" smtClean="0"/>
              <a:t>accordance </a:t>
            </a:r>
            <a:r>
              <a:rPr lang="en-US" dirty="0"/>
              <a:t>with </a:t>
            </a:r>
            <a:r>
              <a:rPr lang="en-US" dirty="0" smtClean="0"/>
              <a:t>§ 2.2-3706.1</a:t>
            </a:r>
            <a:endParaRPr lang="en-US" dirty="0"/>
          </a:p>
          <a:p>
            <a:r>
              <a:rPr lang="en-US" dirty="0"/>
              <a:t>2.2-3706.1 (</a:t>
            </a:r>
            <a:r>
              <a:rPr lang="en-US" dirty="0" smtClean="0"/>
              <a:t>C): Criminal </a:t>
            </a:r>
            <a:r>
              <a:rPr lang="en-US" dirty="0"/>
              <a:t>investigative files relating to an ongoing criminal investigation or proceeding are excluded from the mandatory disclosure provisions of this chapter, but may be disclosed by the custodian, in his discretion, except as provided in subsection E or where such disclosure is prohibited by law</a:t>
            </a:r>
            <a:r>
              <a:rPr lang="en-US" dirty="0" smtClean="0"/>
              <a:t>.</a:t>
            </a:r>
          </a:p>
          <a:p>
            <a:pPr marL="457200" lvl="1"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12</a:t>
            </a:fld>
            <a:endParaRPr lang="en-US"/>
          </a:p>
        </p:txBody>
      </p:sp>
    </p:spTree>
    <p:custDataLst>
      <p:tags r:id="rId1"/>
    </p:custDataLst>
    <p:extLst>
      <p:ext uri="{BB962C8B-B14F-4D97-AF65-F5344CB8AC3E}">
        <p14:creationId xmlns:p14="http://schemas.microsoft.com/office/powerpoint/2010/main" val="170257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Discretionary Release (Not Ongoing) – § 2.2-3706.1 (D)</a:t>
            </a:r>
            <a:endParaRPr lang="en-US" dirty="0"/>
          </a:p>
        </p:txBody>
      </p:sp>
      <p:sp>
        <p:nvSpPr>
          <p:cNvPr id="3" name="Content Placeholder 2"/>
          <p:cNvSpPr>
            <a:spLocks noGrp="1"/>
          </p:cNvSpPr>
          <p:nvPr>
            <p:ph idx="1"/>
          </p:nvPr>
        </p:nvSpPr>
        <p:spPr/>
        <p:txBody>
          <a:bodyPr>
            <a:normAutofit/>
          </a:bodyPr>
          <a:lstStyle/>
          <a:p>
            <a:r>
              <a:rPr lang="en-US" dirty="0" smtClean="0"/>
              <a:t>2.2-3706.1 </a:t>
            </a:r>
            <a:r>
              <a:rPr lang="en-US" dirty="0"/>
              <a:t>(D): Criminal investigative files relating to a criminal investigation or proceeding that is not ongoing are excluded from the mandatory disclosure provisions of this chapter, but may be disclosed by the custodian, in his discretion, except as provided in subsection </a:t>
            </a:r>
            <a:r>
              <a:rPr lang="en-US" dirty="0" smtClean="0"/>
              <a:t>E.</a:t>
            </a:r>
            <a:endParaRPr lang="en-US" dirty="0"/>
          </a:p>
          <a:p>
            <a:pPr marL="457200" lvl="1"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13</a:t>
            </a:fld>
            <a:endParaRPr lang="en-US"/>
          </a:p>
        </p:txBody>
      </p:sp>
    </p:spTree>
    <p:custDataLst>
      <p:tags r:id="rId1"/>
    </p:custDataLst>
    <p:extLst>
      <p:ext uri="{BB962C8B-B14F-4D97-AF65-F5344CB8AC3E}">
        <p14:creationId xmlns:p14="http://schemas.microsoft.com/office/powerpoint/2010/main" val="214794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Criminal Investigative Files – </a:t>
            </a:r>
            <a:br>
              <a:rPr lang="en-US" dirty="0" smtClean="0"/>
            </a:br>
            <a:r>
              <a:rPr lang="en-US" sz="3100" dirty="0" smtClean="0"/>
              <a:t>Exceptions to Release – § </a:t>
            </a:r>
            <a:r>
              <a:rPr lang="en-US" sz="3100" dirty="0"/>
              <a:t>2.2-3706.1 (E</a:t>
            </a:r>
            <a:r>
              <a:rPr lang="en-US" sz="3100"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2.2-3706.1 (E) The </a:t>
            </a:r>
            <a:r>
              <a:rPr lang="en-US" dirty="0"/>
              <a:t>provisions of subsections C and D shall not apply if the release of such information:</a:t>
            </a:r>
          </a:p>
          <a:p>
            <a:pPr marL="457200" lvl="1" indent="0">
              <a:buNone/>
            </a:pPr>
            <a:r>
              <a:rPr lang="en-US" dirty="0"/>
              <a:t>1. Would interfere with a particular ongoing criminal investigation or proceeding in a particularly identifiable manner;</a:t>
            </a:r>
          </a:p>
          <a:p>
            <a:pPr marL="457200" lvl="1" indent="0">
              <a:buNone/>
            </a:pPr>
            <a:r>
              <a:rPr lang="en-US" dirty="0"/>
              <a:t>2. Would deprive a person of a right to a fair trial or an impartial adjudication;</a:t>
            </a:r>
          </a:p>
          <a:p>
            <a:pPr marL="457200" lvl="1" indent="0">
              <a:buNone/>
            </a:pPr>
            <a:r>
              <a:rPr lang="en-US" dirty="0"/>
              <a:t>3. Would constitute an unwarranted invasion of personal privacy;</a:t>
            </a:r>
          </a:p>
          <a:p>
            <a:pPr marL="457200" lvl="1" indent="0">
              <a:buNone/>
            </a:pPr>
            <a:r>
              <a:rPr lang="en-US" dirty="0"/>
              <a:t>4. Would disclose (</a:t>
            </a:r>
            <a:r>
              <a:rPr lang="en-US" dirty="0" err="1"/>
              <a:t>i</a:t>
            </a:r>
            <a:r>
              <a:rPr lang="en-US" dirty="0"/>
              <a:t>) the identity of a confidential source or (ii) in the case of a record compiled by a law-enforcement agency in the course of a criminal investigation, information furnished only by a confidential source;</a:t>
            </a:r>
          </a:p>
          <a:p>
            <a:pPr marL="457200" lvl="1" indent="0">
              <a:buNone/>
            </a:pPr>
            <a:r>
              <a:rPr lang="en-US" dirty="0"/>
              <a:t>5. Would disclose law-enforcement investigative techniques and procedures, if such disclosure could reasonably be expected to risk circumvention of the law; or</a:t>
            </a:r>
          </a:p>
          <a:p>
            <a:pPr marL="457200" lvl="1" indent="0">
              <a:buNone/>
            </a:pPr>
            <a:r>
              <a:rPr lang="en-US" dirty="0"/>
              <a:t>6. Would endanger the life or physical safety of any individual.</a:t>
            </a:r>
          </a:p>
          <a:p>
            <a:r>
              <a:rPr lang="en-US" dirty="0"/>
              <a:t>Nothing in this subsection shall be construed to authorize the withholding of those portions of such information that are unlikely to cause any effect listed herein</a:t>
            </a:r>
            <a:r>
              <a:rPr lang="en-US" dirty="0" smtClean="0"/>
              <a:t>.</a:t>
            </a: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14</a:t>
            </a:fld>
            <a:endParaRPr lang="en-US"/>
          </a:p>
        </p:txBody>
      </p:sp>
    </p:spTree>
    <p:custDataLst>
      <p:tags r:id="rId1"/>
    </p:custDataLst>
    <p:extLst>
      <p:ext uri="{BB962C8B-B14F-4D97-AF65-F5344CB8AC3E}">
        <p14:creationId xmlns:p14="http://schemas.microsoft.com/office/powerpoint/2010/main" val="81466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Prohibitions (Notice &amp; Injunction) </a:t>
            </a:r>
            <a:br>
              <a:rPr lang="en-US" sz="3600" dirty="0" smtClean="0"/>
            </a:br>
            <a:r>
              <a:rPr lang="en-US" sz="3600" dirty="0" smtClean="0"/>
              <a:t>§ </a:t>
            </a:r>
            <a:r>
              <a:rPr lang="en-US" sz="3600" dirty="0"/>
              <a:t>2.2-3706.1 (F</a:t>
            </a:r>
            <a:r>
              <a:rPr lang="en-US" sz="3600" dirty="0" smtClean="0"/>
              <a:t>)</a:t>
            </a:r>
            <a:endParaRPr lang="en-US" sz="3600"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Release </a:t>
            </a:r>
            <a:r>
              <a:rPr lang="en-US" dirty="0"/>
              <a:t>under § 2.2-3706.1 </a:t>
            </a:r>
            <a:r>
              <a:rPr lang="en-US" dirty="0" smtClean="0"/>
              <a:t>(C) and (D) – except clauses (D)(</a:t>
            </a:r>
            <a:r>
              <a:rPr lang="en-US" dirty="0"/>
              <a:t>4</a:t>
            </a:r>
            <a:r>
              <a:rPr lang="en-US" dirty="0" smtClean="0"/>
              <a:t>) and (D)(5)(</a:t>
            </a:r>
            <a:r>
              <a:rPr lang="en-US" dirty="0"/>
              <a:t>i</a:t>
            </a:r>
            <a:r>
              <a:rPr lang="en-US" dirty="0" smtClean="0"/>
              <a:t>) [release to certain attorneys] - is prohibited </a:t>
            </a:r>
            <a:r>
              <a:rPr lang="en-US" dirty="0"/>
              <a:t>unless public body </a:t>
            </a:r>
            <a:r>
              <a:rPr lang="en-US" dirty="0" smtClean="0"/>
              <a:t>first:</a:t>
            </a:r>
          </a:p>
          <a:p>
            <a:r>
              <a:rPr lang="en-US" dirty="0" smtClean="0"/>
              <a:t>Makes </a:t>
            </a:r>
            <a:r>
              <a:rPr lang="en-US" dirty="0"/>
              <a:t>reasonable efforts to notify </a:t>
            </a:r>
            <a:r>
              <a:rPr lang="en-US" dirty="0" smtClean="0"/>
              <a:t>victim, victim’s immediate family if victim deceased, or parents or guardians if victim is a minor</a:t>
            </a:r>
          </a:p>
          <a:p>
            <a:r>
              <a:rPr lang="en-US" dirty="0" smtClean="0"/>
              <a:t>And give those persons </a:t>
            </a:r>
            <a:r>
              <a:rPr lang="en-US" dirty="0"/>
              <a:t>opportunity to file </a:t>
            </a:r>
            <a:r>
              <a:rPr lang="en-US" dirty="0" smtClean="0"/>
              <a:t>petition for injunction </a:t>
            </a:r>
            <a:r>
              <a:rPr lang="en-US" dirty="0"/>
              <a:t>against </a:t>
            </a:r>
            <a:r>
              <a:rPr lang="en-US" dirty="0" smtClean="0"/>
              <a:t>release</a:t>
            </a:r>
          </a:p>
          <a:p>
            <a:pPr lvl="1"/>
            <a:r>
              <a:rPr lang="en-US" dirty="0" smtClean="0"/>
              <a:t>Person notified must file petition for injunction in court within 14 days of receipt of notice </a:t>
            </a:r>
          </a:p>
          <a:p>
            <a:pPr lvl="1"/>
            <a:r>
              <a:rPr lang="en-US" dirty="0"/>
              <a:t>Public body shall not respond to the request until at least 14 days has passed from the time notice was received by an individual listed in clause (D)(5</a:t>
            </a:r>
            <a:r>
              <a:rPr lang="en-US" dirty="0" smtClean="0"/>
              <a:t>)(</a:t>
            </a:r>
            <a:r>
              <a:rPr lang="en-US" dirty="0" err="1"/>
              <a:t>i</a:t>
            </a:r>
            <a:r>
              <a:rPr lang="en-US" dirty="0"/>
              <a:t>), (ii), or (iii) unless such individual has waived the 14-day period or at the request of the victim's insurance company or attorney</a:t>
            </a:r>
          </a:p>
          <a:p>
            <a:pPr lvl="1"/>
            <a:r>
              <a:rPr lang="en-US" dirty="0" smtClean="0"/>
              <a:t>Response </a:t>
            </a:r>
            <a:r>
              <a:rPr lang="en-US" dirty="0"/>
              <a:t>time tolled pending the notification process and any subsequent disposition by the </a:t>
            </a:r>
            <a:r>
              <a:rPr lang="en-US" dirty="0" smtClean="0"/>
              <a:t>court</a:t>
            </a:r>
          </a:p>
          <a:p>
            <a:pPr marL="0" indent="0">
              <a:buNone/>
            </a:pPr>
            <a:endParaRPr lang="en-US" dirty="0"/>
          </a:p>
          <a:p>
            <a:pPr marL="457200" lvl="1"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15</a:t>
            </a:fld>
            <a:endParaRPr lang="en-US"/>
          </a:p>
        </p:txBody>
      </p:sp>
    </p:spTree>
    <p:custDataLst>
      <p:tags r:id="rId1"/>
    </p:custDataLst>
    <p:extLst>
      <p:ext uri="{BB962C8B-B14F-4D97-AF65-F5344CB8AC3E}">
        <p14:creationId xmlns:p14="http://schemas.microsoft.com/office/powerpoint/2010/main" val="41241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Criminal Investigative Files </a:t>
            </a:r>
            <a:r>
              <a:rPr lang="en-US" dirty="0" smtClean="0"/>
              <a:t>– </a:t>
            </a:r>
            <a:br>
              <a:rPr lang="en-US" dirty="0" smtClean="0"/>
            </a:br>
            <a:r>
              <a:rPr lang="en-US" sz="3600" dirty="0" smtClean="0"/>
              <a:t>Prohibitions (Victim ID</a:t>
            </a:r>
            <a:r>
              <a:rPr lang="en-US" sz="3600" dirty="0"/>
              <a:t>) – </a:t>
            </a:r>
            <a:r>
              <a:rPr lang="en-US" sz="3600" dirty="0" smtClean="0"/>
              <a:t>§ </a:t>
            </a:r>
            <a:r>
              <a:rPr lang="en-US" sz="3600" dirty="0"/>
              <a:t>2.2-3706.1 (G</a:t>
            </a:r>
            <a:r>
              <a:rPr lang="en-US" sz="3600" dirty="0" smtClean="0"/>
              <a:t>)</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a:t>No photographic, audio, video, or other record depicting a victim or allowing for a victim to be readily identified shall be released pursuant to subsection C or D to anyone </a:t>
            </a:r>
            <a:r>
              <a:rPr lang="en-US" dirty="0" smtClean="0"/>
              <a:t>except: </a:t>
            </a:r>
          </a:p>
          <a:p>
            <a:pPr marL="457200" lvl="1" indent="0">
              <a:buNone/>
            </a:pPr>
            <a:r>
              <a:rPr lang="en-US" dirty="0" smtClean="0"/>
              <a:t>(</a:t>
            </a:r>
            <a:r>
              <a:rPr lang="en-US" dirty="0" err="1" smtClean="0"/>
              <a:t>i</a:t>
            </a:r>
            <a:r>
              <a:rPr lang="en-US" dirty="0" smtClean="0"/>
              <a:t>) </a:t>
            </a:r>
            <a:r>
              <a:rPr lang="en-US" dirty="0"/>
              <a:t>the victim; </a:t>
            </a:r>
          </a:p>
          <a:p>
            <a:pPr marL="457200" lvl="1" indent="0">
              <a:buNone/>
            </a:pPr>
            <a:r>
              <a:rPr lang="en-US" dirty="0"/>
              <a:t>(ii) the victim's family representative, if the victim is deceased and the family representative to which the records are to be disclosed is not a person of interest or a suspect in the criminal investigation or proceeding; </a:t>
            </a:r>
            <a:r>
              <a:rPr lang="en-US" dirty="0" smtClean="0"/>
              <a:t> </a:t>
            </a:r>
            <a:endParaRPr lang="en-US" dirty="0"/>
          </a:p>
          <a:p>
            <a:pPr marL="457200" lvl="1" indent="0">
              <a:buNone/>
            </a:pPr>
            <a:r>
              <a:rPr lang="en-US" dirty="0"/>
              <a:t>(iii) the victim's parent or guardian, if the victim is a minor and the parent or guardian is not a person of interest or a suspect in the criminal investigation or </a:t>
            </a:r>
            <a:r>
              <a:rPr lang="en-US" dirty="0" smtClean="0"/>
              <a:t>proceeding; or</a:t>
            </a:r>
          </a:p>
          <a:p>
            <a:pPr marL="457200" lvl="1" indent="0">
              <a:buNone/>
            </a:pPr>
            <a:r>
              <a:rPr lang="en-US" dirty="0"/>
              <a:t>(iv) the victim's insurance company or </a:t>
            </a:r>
            <a:r>
              <a:rPr lang="en-US" dirty="0" smtClean="0"/>
              <a:t>attorney.</a:t>
            </a:r>
            <a:endParaRPr lang="en-US" dirty="0"/>
          </a:p>
          <a:p>
            <a:endParaRPr lang="en-US" dirty="0"/>
          </a:p>
          <a:p>
            <a:pPr marL="0" indent="0">
              <a:buNone/>
            </a:pPr>
            <a:endParaRPr lang="en-US" dirty="0"/>
          </a:p>
          <a:p>
            <a:pPr marL="457200" lvl="1"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16</a:t>
            </a:fld>
            <a:endParaRPr lang="en-US"/>
          </a:p>
        </p:txBody>
      </p:sp>
    </p:spTree>
    <p:custDataLst>
      <p:tags r:id="rId1"/>
    </p:custDataLst>
    <p:extLst>
      <p:ext uri="{BB962C8B-B14F-4D97-AF65-F5344CB8AC3E}">
        <p14:creationId xmlns:p14="http://schemas.microsoft.com/office/powerpoint/2010/main" val="137014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Noncriminal Records</a:t>
            </a:r>
            <a:br>
              <a:rPr lang="en-US" dirty="0"/>
            </a:br>
            <a:r>
              <a:rPr lang="en-US" dirty="0"/>
              <a:t>§ 2.2-3706 (D)</a:t>
            </a:r>
          </a:p>
        </p:txBody>
      </p:sp>
      <p:sp>
        <p:nvSpPr>
          <p:cNvPr id="3" name="Content Placeholder 2"/>
          <p:cNvSpPr>
            <a:spLocks noGrp="1"/>
          </p:cNvSpPr>
          <p:nvPr>
            <p:ph idx="1"/>
          </p:nvPr>
        </p:nvSpPr>
        <p:spPr/>
        <p:txBody>
          <a:bodyPr/>
          <a:lstStyle/>
          <a:p>
            <a:r>
              <a:rPr lang="en-US" dirty="0" smtClean="0"/>
              <a:t>The </a:t>
            </a:r>
            <a:r>
              <a:rPr lang="en-US" dirty="0"/>
              <a:t>rule </a:t>
            </a:r>
            <a:r>
              <a:rPr lang="en-US" dirty="0" smtClean="0"/>
              <a:t>- First responders (medical, fire, and law enforcement) and call centers must disclose noncriminal records</a:t>
            </a:r>
          </a:p>
          <a:p>
            <a:r>
              <a:rPr lang="en-US" dirty="0" smtClean="0"/>
              <a:t>Except may redact as follows:</a:t>
            </a:r>
          </a:p>
          <a:p>
            <a:pPr lvl="1"/>
            <a:r>
              <a:rPr lang="en-US" dirty="0" smtClean="0"/>
              <a:t>Personal, medical, and financial information</a:t>
            </a:r>
          </a:p>
          <a:p>
            <a:pPr lvl="1"/>
            <a:r>
              <a:rPr lang="en-US" dirty="0" smtClean="0"/>
              <a:t>To protect safety or privacy</a:t>
            </a:r>
          </a:p>
          <a:p>
            <a:pPr lvl="1"/>
            <a:r>
              <a:rPr lang="en-US" dirty="0" smtClean="0"/>
              <a:t>Of any person</a:t>
            </a:r>
          </a:p>
        </p:txBody>
      </p:sp>
      <p:sp>
        <p:nvSpPr>
          <p:cNvPr id="4" name="Slide Number Placeholder 3"/>
          <p:cNvSpPr>
            <a:spLocks noGrp="1"/>
          </p:cNvSpPr>
          <p:nvPr>
            <p:ph type="sldNum" sz="quarter" idx="12"/>
          </p:nvPr>
        </p:nvSpPr>
        <p:spPr/>
        <p:txBody>
          <a:bodyPr/>
          <a:lstStyle/>
          <a:p>
            <a:fld id="{E5DAB340-0818-4D06-829F-172651A7FECC}" type="slidenum">
              <a:rPr lang="en-US" smtClean="0"/>
              <a:t>17</a:t>
            </a:fld>
            <a:endParaRPr lang="en-US"/>
          </a:p>
        </p:txBody>
      </p:sp>
    </p:spTree>
    <p:custDataLst>
      <p:tags r:id="rId1"/>
    </p:custDataLst>
    <p:extLst>
      <p:ext uri="{BB962C8B-B14F-4D97-AF65-F5344CB8AC3E}">
        <p14:creationId xmlns:p14="http://schemas.microsoft.com/office/powerpoint/2010/main" val="329577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Records of Law Enforcement Agencies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Records relating </a:t>
            </a:r>
            <a:r>
              <a:rPr lang="en-US" dirty="0"/>
              <a:t>to neighborhood watch </a:t>
            </a:r>
            <a:r>
              <a:rPr lang="en-US" dirty="0" smtClean="0"/>
              <a:t>programs </a:t>
            </a:r>
            <a:r>
              <a:rPr lang="en-US" dirty="0"/>
              <a:t>- § 2.2-3706 (B</a:t>
            </a:r>
            <a:r>
              <a:rPr lang="en-US" dirty="0" smtClean="0"/>
              <a:t>)(3)</a:t>
            </a:r>
            <a:endParaRPr lang="en-US" dirty="0"/>
          </a:p>
          <a:p>
            <a:r>
              <a:rPr lang="en-US" dirty="0" smtClean="0"/>
              <a:t>Cell </a:t>
            </a:r>
            <a:r>
              <a:rPr lang="en-US" dirty="0"/>
              <a:t>phone numbers (agency-issued) - § 2.2-3706 (B)(7</a:t>
            </a:r>
            <a:r>
              <a:rPr lang="en-US" dirty="0" smtClean="0"/>
              <a:t>)</a:t>
            </a:r>
          </a:p>
          <a:p>
            <a:r>
              <a:rPr lang="en-US" dirty="0"/>
              <a:t>Background investigations, allegations of wrongdoing (internal affairs) - § 2.2-3706 (B)(9</a:t>
            </a:r>
            <a:r>
              <a:rPr lang="en-US" dirty="0" smtClean="0"/>
              <a:t>)</a:t>
            </a:r>
            <a:endParaRPr lang="en-US" dirty="0"/>
          </a:p>
          <a:p>
            <a:r>
              <a:rPr lang="en-US" dirty="0" smtClean="0"/>
              <a:t>911 Tapes - </a:t>
            </a:r>
            <a:r>
              <a:rPr lang="en-US" dirty="0"/>
              <a:t>§ 2.2-3706 </a:t>
            </a:r>
            <a:r>
              <a:rPr lang="en-US" dirty="0" smtClean="0"/>
              <a:t>(E) – subject to FOIA (contents/context/CAD)</a:t>
            </a:r>
          </a:p>
          <a:p>
            <a:r>
              <a:rPr lang="en-US" dirty="0" smtClean="0"/>
              <a:t>Dash and body camera videos – depends on what is shown</a:t>
            </a:r>
          </a:p>
          <a:p>
            <a:pPr lvl="1"/>
            <a:r>
              <a:rPr lang="en-US" dirty="0" smtClean="0"/>
              <a:t>Dash cam video is usually in public place</a:t>
            </a:r>
          </a:p>
          <a:p>
            <a:pPr lvl="1"/>
            <a:r>
              <a:rPr lang="en-US" dirty="0" smtClean="0"/>
              <a:t>Body cam video may be in public or private places</a:t>
            </a:r>
          </a:p>
          <a:p>
            <a:r>
              <a:rPr lang="en-US" dirty="0" smtClean="0"/>
              <a:t>Roster of vehicles – release, except do not have to ID undercover vehicles</a:t>
            </a: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18</a:t>
            </a:fld>
            <a:endParaRPr lang="en-US"/>
          </a:p>
        </p:txBody>
      </p:sp>
    </p:spTree>
    <p:custDataLst>
      <p:tags r:id="rId1"/>
    </p:custDataLst>
    <p:extLst>
      <p:ext uri="{BB962C8B-B14F-4D97-AF65-F5344CB8AC3E}">
        <p14:creationId xmlns:p14="http://schemas.microsoft.com/office/powerpoint/2010/main" val="131354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FOIA Exemptions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Exemptions applicable to all public bodies (personnel, contracts, attorney-client, procurement, etc</a:t>
            </a:r>
            <a:r>
              <a:rPr lang="en-US" dirty="0"/>
              <a:t>.) </a:t>
            </a:r>
            <a:r>
              <a:rPr lang="en-US" dirty="0" smtClean="0"/>
              <a:t>- §§ </a:t>
            </a:r>
            <a:r>
              <a:rPr lang="en-US" dirty="0">
                <a:hlinkClick r:id="rId4"/>
              </a:rPr>
              <a:t>2.2-3705.1</a:t>
            </a:r>
            <a:r>
              <a:rPr lang="en-US" dirty="0"/>
              <a:t> </a:t>
            </a:r>
            <a:r>
              <a:rPr lang="en-US" dirty="0" smtClean="0"/>
              <a:t>and </a:t>
            </a:r>
            <a:r>
              <a:rPr lang="en-US" dirty="0" smtClean="0">
                <a:hlinkClick r:id="rId5"/>
              </a:rPr>
              <a:t>2.2-3705.6</a:t>
            </a:r>
            <a:r>
              <a:rPr lang="en-US" dirty="0" smtClean="0"/>
              <a:t> (3)</a:t>
            </a:r>
          </a:p>
          <a:p>
            <a:r>
              <a:rPr lang="en-US" dirty="0" smtClean="0"/>
              <a:t>Public safety exemptions - § </a:t>
            </a:r>
            <a:r>
              <a:rPr lang="en-US" dirty="0" smtClean="0">
                <a:hlinkClick r:id="rId6"/>
              </a:rPr>
              <a:t>2.2-3705.2</a:t>
            </a:r>
            <a:endParaRPr lang="en-US" dirty="0" smtClean="0"/>
          </a:p>
          <a:p>
            <a:pPr lvl="1"/>
            <a:r>
              <a:rPr lang="en-US" dirty="0" smtClean="0"/>
              <a:t>Access to computer or phone </a:t>
            </a:r>
            <a:r>
              <a:rPr lang="en-US" dirty="0"/>
              <a:t>system - § </a:t>
            </a:r>
            <a:r>
              <a:rPr lang="en-US" dirty="0" smtClean="0"/>
              <a:t>2.2-3705.2 (2)</a:t>
            </a:r>
          </a:p>
          <a:p>
            <a:pPr lvl="1"/>
            <a:r>
              <a:rPr lang="en-US" dirty="0"/>
              <a:t>Statewide Agencies Radio System (STARS</a:t>
            </a:r>
            <a:r>
              <a:rPr lang="en-US" dirty="0" smtClean="0"/>
              <a:t>) </a:t>
            </a:r>
            <a:r>
              <a:rPr lang="en-US" dirty="0"/>
              <a:t>- § 2.2-3705.2 </a:t>
            </a:r>
            <a:r>
              <a:rPr lang="en-US" dirty="0" smtClean="0"/>
              <a:t>(10)</a:t>
            </a:r>
          </a:p>
          <a:p>
            <a:pPr lvl="1"/>
            <a:r>
              <a:rPr lang="en-US" dirty="0" smtClean="0"/>
              <a:t>Various types of information that would jeopardize safety or security if made public; homeland security notification </a:t>
            </a:r>
            <a:r>
              <a:rPr lang="en-US" dirty="0"/>
              <a:t>requirement - § 2.2-3705.2 </a:t>
            </a:r>
            <a:r>
              <a:rPr lang="en-US" dirty="0" smtClean="0"/>
              <a:t>(14)</a:t>
            </a:r>
          </a:p>
          <a:p>
            <a:r>
              <a:rPr lang="en-US" dirty="0" smtClean="0"/>
              <a:t>“Feuding neighbors” exemption - § </a:t>
            </a:r>
            <a:r>
              <a:rPr lang="en-US" dirty="0" smtClean="0">
                <a:hlinkClick r:id="rId7"/>
              </a:rPr>
              <a:t>2.2-3705.3</a:t>
            </a:r>
            <a:r>
              <a:rPr lang="en-US" dirty="0" smtClean="0"/>
              <a:t> (8)</a:t>
            </a:r>
          </a:p>
          <a:p>
            <a:r>
              <a:rPr lang="en-US" dirty="0" smtClean="0"/>
              <a:t>Fatality review teams exemption - </a:t>
            </a:r>
            <a:r>
              <a:rPr lang="en-US" dirty="0"/>
              <a:t>§ </a:t>
            </a:r>
            <a:r>
              <a:rPr lang="en-US" dirty="0" smtClean="0">
                <a:hlinkClick r:id="rId8"/>
              </a:rPr>
              <a:t>2.2-3705.5</a:t>
            </a:r>
            <a:r>
              <a:rPr lang="en-US" dirty="0" smtClean="0"/>
              <a:t> (7)</a:t>
            </a:r>
            <a:endParaRPr lang="en-US" dirty="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19</a:t>
            </a:fld>
            <a:endParaRPr lang="en-US"/>
          </a:p>
        </p:txBody>
      </p:sp>
    </p:spTree>
    <p:custDataLst>
      <p:tags r:id="rId1"/>
    </p:custDataLst>
    <p:extLst>
      <p:ext uri="{BB962C8B-B14F-4D97-AF65-F5344CB8AC3E}">
        <p14:creationId xmlns:p14="http://schemas.microsoft.com/office/powerpoint/2010/main" val="136417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normAutofit lnSpcReduction="10000"/>
          </a:bodyPr>
          <a:lstStyle/>
          <a:p>
            <a:r>
              <a:rPr lang="en-US" dirty="0"/>
              <a:t>FOIA Requests </a:t>
            </a:r>
            <a:r>
              <a:rPr lang="en-US" dirty="0" smtClean="0"/>
              <a:t>Generally (Policy, Request, &amp; Response Procedures)</a:t>
            </a:r>
            <a:endParaRPr lang="en-US" dirty="0"/>
          </a:p>
          <a:p>
            <a:r>
              <a:rPr lang="en-US" dirty="0" smtClean="0"/>
              <a:t>Criminal Records (Conflict Resolution, Mandatory Release, Discretionary Release, Prohibitions, Criminal Investigative Files)</a:t>
            </a:r>
          </a:p>
          <a:p>
            <a:r>
              <a:rPr lang="en-US" dirty="0" smtClean="0"/>
              <a:t>Noncriminal Records</a:t>
            </a:r>
          </a:p>
          <a:p>
            <a:r>
              <a:rPr lang="en-US" dirty="0" smtClean="0"/>
              <a:t>Other Types of Law Enforcement Records</a:t>
            </a:r>
          </a:p>
          <a:p>
            <a:r>
              <a:rPr lang="en-US" dirty="0" smtClean="0"/>
              <a:t>Other FOIA Exemptions</a:t>
            </a:r>
          </a:p>
          <a:p>
            <a:r>
              <a:rPr lang="en-US" dirty="0" smtClean="0"/>
              <a:t>Prohibitions Outside of FOIA</a:t>
            </a:r>
          </a:p>
          <a:p>
            <a:pPr marL="0" indent="0">
              <a:buNone/>
            </a:pP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2</a:t>
            </a:fld>
            <a:endParaRPr lang="en-US"/>
          </a:p>
        </p:txBody>
      </p:sp>
    </p:spTree>
    <p:custDataLst>
      <p:tags r:id="rId1"/>
    </p:custDataLst>
    <p:extLst>
      <p:ext uri="{BB962C8B-B14F-4D97-AF65-F5344CB8AC3E}">
        <p14:creationId xmlns:p14="http://schemas.microsoft.com/office/powerpoint/2010/main" val="159901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Prohibitions – Other Provisions </a:t>
            </a:r>
            <a:br>
              <a:rPr lang="en-US" dirty="0" smtClean="0"/>
            </a:br>
            <a:r>
              <a:rPr lang="en-US" dirty="0" smtClean="0"/>
              <a:t>Outside of FOIA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Social Security </a:t>
            </a:r>
            <a:r>
              <a:rPr lang="en-US" dirty="0"/>
              <a:t>Numbers - </a:t>
            </a:r>
            <a:r>
              <a:rPr lang="en-US" dirty="0" smtClean="0"/>
              <a:t>§§ </a:t>
            </a:r>
            <a:r>
              <a:rPr lang="en-US" dirty="0" smtClean="0">
                <a:hlinkClick r:id="rId4"/>
              </a:rPr>
              <a:t>2.2-3815</a:t>
            </a:r>
            <a:r>
              <a:rPr lang="en-US" dirty="0" smtClean="0"/>
              <a:t> and </a:t>
            </a:r>
            <a:r>
              <a:rPr lang="en-US" dirty="0" smtClean="0">
                <a:hlinkClick r:id="rId5"/>
              </a:rPr>
              <a:t>2.2-3816</a:t>
            </a:r>
            <a:endParaRPr lang="en-US" dirty="0" smtClean="0"/>
          </a:p>
          <a:p>
            <a:r>
              <a:rPr lang="en-US" dirty="0" smtClean="0"/>
              <a:t>Tax returns and related </a:t>
            </a:r>
            <a:r>
              <a:rPr lang="en-US" dirty="0"/>
              <a:t>information § </a:t>
            </a:r>
            <a:r>
              <a:rPr lang="en-US" dirty="0" smtClean="0">
                <a:hlinkClick r:id="rId6"/>
              </a:rPr>
              <a:t>58.1-3 </a:t>
            </a:r>
            <a:endParaRPr lang="en-US" dirty="0" smtClean="0"/>
          </a:p>
          <a:p>
            <a:r>
              <a:rPr lang="en-US" dirty="0" smtClean="0"/>
              <a:t>Juvenile arrest and court records - § </a:t>
            </a:r>
            <a:r>
              <a:rPr lang="en-US" dirty="0" smtClean="0">
                <a:hlinkClick r:id="rId7"/>
              </a:rPr>
              <a:t>16.1-301</a:t>
            </a:r>
            <a:endParaRPr lang="en-US" dirty="0" smtClean="0"/>
          </a:p>
          <a:p>
            <a:r>
              <a:rPr lang="en-US" dirty="0" smtClean="0"/>
              <a:t>Certain school records - § </a:t>
            </a:r>
            <a:r>
              <a:rPr lang="en-US" dirty="0" smtClean="0">
                <a:hlinkClick r:id="rId8"/>
              </a:rPr>
              <a:t>22.1-287</a:t>
            </a:r>
            <a:r>
              <a:rPr lang="en-US" dirty="0" smtClean="0"/>
              <a:t> et seq. (K-12), § </a:t>
            </a:r>
            <a:r>
              <a:rPr lang="en-US" dirty="0" smtClean="0">
                <a:hlinkClick r:id="rId9"/>
              </a:rPr>
              <a:t>23.1-405</a:t>
            </a:r>
            <a:r>
              <a:rPr lang="en-US" dirty="0" smtClean="0"/>
              <a:t> (higher </a:t>
            </a:r>
            <a:r>
              <a:rPr lang="en-US" dirty="0" err="1" smtClean="0"/>
              <a:t>ed</a:t>
            </a:r>
            <a:r>
              <a:rPr lang="en-US" dirty="0"/>
              <a:t>), </a:t>
            </a:r>
            <a:r>
              <a:rPr lang="en-US" dirty="0" smtClean="0"/>
              <a:t>federal Family </a:t>
            </a:r>
            <a:r>
              <a:rPr lang="en-US" dirty="0"/>
              <a:t>Educational Rights and Privacy Act (20 U.S.C. § 1232g)</a:t>
            </a:r>
            <a:endParaRPr lang="en-US" dirty="0" smtClean="0"/>
          </a:p>
          <a:p>
            <a:r>
              <a:rPr lang="en-US" dirty="0" smtClean="0"/>
              <a:t>Crime victim information - § </a:t>
            </a:r>
            <a:r>
              <a:rPr lang="en-US" dirty="0" smtClean="0">
                <a:hlinkClick r:id="rId10"/>
              </a:rPr>
              <a:t>19.2-11.2</a:t>
            </a:r>
            <a:endParaRPr lang="en-US" dirty="0" smtClean="0"/>
          </a:p>
          <a:p>
            <a:r>
              <a:rPr lang="en-US" dirty="0" smtClean="0"/>
              <a:t>Certain records/reports submitted to Department of State Police relating to ongoing criminal investigation - § </a:t>
            </a:r>
            <a:r>
              <a:rPr lang="en-US" dirty="0" smtClean="0">
                <a:hlinkClick r:id="rId11"/>
              </a:rPr>
              <a:t>52-8.3</a:t>
            </a:r>
            <a:endParaRPr lang="en-US" dirty="0" smtClean="0"/>
          </a:p>
          <a:p>
            <a:r>
              <a:rPr lang="en-US" dirty="0" smtClean="0"/>
              <a:t>Criminal history record information/juvenile record information - §§ </a:t>
            </a:r>
            <a:r>
              <a:rPr lang="en-US" dirty="0" smtClean="0">
                <a:hlinkClick r:id="rId12"/>
              </a:rPr>
              <a:t>19.2-389</a:t>
            </a:r>
            <a:r>
              <a:rPr lang="en-US" dirty="0" smtClean="0"/>
              <a:t> and </a:t>
            </a:r>
            <a:r>
              <a:rPr lang="en-US" dirty="0" smtClean="0">
                <a:hlinkClick r:id="rId13"/>
              </a:rPr>
              <a:t>19.2-389.1</a:t>
            </a:r>
            <a:endParaRPr lang="en-US" dirty="0" smtClean="0"/>
          </a:p>
          <a:p>
            <a:r>
              <a:rPr lang="en-US" dirty="0" smtClean="0"/>
              <a:t>Automatic license plate reader recognition systems - § </a:t>
            </a:r>
            <a:r>
              <a:rPr lang="en-US" dirty="0" smtClean="0">
                <a:hlinkClick r:id="rId14"/>
              </a:rPr>
              <a:t>2.2-5517</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20</a:t>
            </a:fld>
            <a:endParaRPr lang="en-US"/>
          </a:p>
        </p:txBody>
      </p:sp>
    </p:spTree>
    <p:custDataLst>
      <p:tags r:id="rId1"/>
    </p:custDataLst>
    <p:extLst>
      <p:ext uri="{BB962C8B-B14F-4D97-AF65-F5344CB8AC3E}">
        <p14:creationId xmlns:p14="http://schemas.microsoft.com/office/powerpoint/2010/main" val="90827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Q and A"/>
          <p:cNvPicPr>
            <a:picLocks noChangeAspect="1"/>
          </p:cNvPicPr>
          <p:nvPr/>
        </p:nvPicPr>
        <p:blipFill>
          <a:blip r:embed="rId3"/>
          <a:stretch>
            <a:fillRect/>
          </a:stretch>
        </p:blipFill>
        <p:spPr>
          <a:xfrm>
            <a:off x="3765758" y="2562638"/>
            <a:ext cx="4697362" cy="3523022"/>
          </a:xfrm>
          <a:prstGeom prst="rect">
            <a:avLst/>
          </a:prstGeom>
        </p:spPr>
      </p:pic>
      <p:sp>
        <p:nvSpPr>
          <p:cNvPr id="5" name="Title 4"/>
          <p:cNvSpPr>
            <a:spLocks noGrp="1"/>
          </p:cNvSpPr>
          <p:nvPr>
            <p:ph type="title"/>
          </p:nvPr>
        </p:nvSpPr>
        <p:spPr/>
        <p:txBody>
          <a:bodyPr/>
          <a:lstStyle/>
          <a:p>
            <a:r>
              <a:rPr lang="en-US" dirty="0" smtClean="0">
                <a:solidFill>
                  <a:schemeClr val="bg1"/>
                </a:solidFill>
              </a:rPr>
              <a:t>Q &amp; A</a:t>
            </a:r>
            <a:endParaRPr lang="en-US" dirty="0">
              <a:solidFill>
                <a:schemeClr val="bg1"/>
              </a:solidFill>
            </a:endParaRPr>
          </a:p>
        </p:txBody>
      </p:sp>
      <p:sp>
        <p:nvSpPr>
          <p:cNvPr id="2" name="Slide Number Placeholder 1"/>
          <p:cNvSpPr>
            <a:spLocks noGrp="1"/>
          </p:cNvSpPr>
          <p:nvPr>
            <p:ph type="sldNum" sz="quarter" idx="12"/>
          </p:nvPr>
        </p:nvSpPr>
        <p:spPr/>
        <p:txBody>
          <a:bodyPr/>
          <a:lstStyle/>
          <a:p>
            <a:fld id="{E5DAB340-0818-4D06-829F-172651A7FECC}" type="slidenum">
              <a:rPr lang="en-US" smtClean="0"/>
              <a:pPr/>
              <a:t>21</a:t>
            </a:fld>
            <a:endParaRPr lang="en-US"/>
          </a:p>
        </p:txBody>
      </p:sp>
    </p:spTree>
    <p:custDataLst>
      <p:tags r:id="rId1"/>
    </p:custDataLst>
    <p:extLst>
      <p:ext uri="{BB962C8B-B14F-4D97-AF65-F5344CB8AC3E}">
        <p14:creationId xmlns:p14="http://schemas.microsoft.com/office/powerpoint/2010/main" val="402699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FOIA Requests Generally</a:t>
            </a:r>
            <a:endParaRPr lang="en-US" dirty="0"/>
          </a:p>
        </p:txBody>
      </p:sp>
      <p:sp>
        <p:nvSpPr>
          <p:cNvPr id="3" name="Content Placeholder 2"/>
          <p:cNvSpPr>
            <a:spLocks noGrp="1"/>
          </p:cNvSpPr>
          <p:nvPr>
            <p:ph idx="1"/>
          </p:nvPr>
        </p:nvSpPr>
        <p:spPr/>
        <p:txBody>
          <a:bodyPr>
            <a:normAutofit fontScale="70000" lnSpcReduction="20000"/>
          </a:bodyPr>
          <a:lstStyle/>
          <a:p>
            <a:r>
              <a:rPr lang="en-US" dirty="0"/>
              <a:t>Introduction to Records &amp; </a:t>
            </a:r>
            <a:r>
              <a:rPr lang="en-US" dirty="0" smtClean="0"/>
              <a:t>FOIA</a:t>
            </a:r>
          </a:p>
          <a:p>
            <a:pPr lvl="1"/>
            <a:r>
              <a:rPr lang="en-US" dirty="0" smtClean="0"/>
              <a:t>FOIA </a:t>
            </a:r>
            <a:r>
              <a:rPr lang="en-US" dirty="0"/>
              <a:t>policy </a:t>
            </a:r>
            <a:r>
              <a:rPr lang="en-US" dirty="0" smtClean="0"/>
              <a:t>- </a:t>
            </a:r>
            <a:r>
              <a:rPr lang="en-US" dirty="0"/>
              <a:t>§ </a:t>
            </a:r>
            <a:r>
              <a:rPr lang="en-US" dirty="0" smtClean="0">
                <a:hlinkClick r:id="rId4"/>
              </a:rPr>
              <a:t>2.2-3700</a:t>
            </a:r>
            <a:endParaRPr lang="en-US" dirty="0" smtClean="0"/>
          </a:p>
          <a:p>
            <a:pPr lvl="1"/>
            <a:r>
              <a:rPr lang="en-US" dirty="0" smtClean="0"/>
              <a:t>Definition of “public records” </a:t>
            </a:r>
            <a:r>
              <a:rPr lang="en-US" dirty="0"/>
              <a:t>- § </a:t>
            </a:r>
            <a:r>
              <a:rPr lang="en-US" dirty="0" smtClean="0">
                <a:hlinkClick r:id="rId5"/>
              </a:rPr>
              <a:t>2.2-3701</a:t>
            </a:r>
            <a:endParaRPr lang="en-US" dirty="0"/>
          </a:p>
          <a:p>
            <a:r>
              <a:rPr lang="en-US" dirty="0" smtClean="0"/>
              <a:t>Requesting </a:t>
            </a:r>
            <a:r>
              <a:rPr lang="en-US" dirty="0"/>
              <a:t>Records  </a:t>
            </a:r>
            <a:endParaRPr lang="en-US" dirty="0" smtClean="0"/>
          </a:p>
          <a:p>
            <a:pPr lvl="1"/>
            <a:r>
              <a:rPr lang="en-US" dirty="0" smtClean="0"/>
              <a:t>Who and how? - </a:t>
            </a:r>
            <a:r>
              <a:rPr lang="en-US" dirty="0"/>
              <a:t>§ </a:t>
            </a:r>
            <a:r>
              <a:rPr lang="en-US" dirty="0">
                <a:hlinkClick r:id="rId6"/>
              </a:rPr>
              <a:t>2.2-3704</a:t>
            </a:r>
            <a:r>
              <a:rPr lang="en-US" dirty="0" smtClean="0"/>
              <a:t> (A) and (B)</a:t>
            </a:r>
            <a:endParaRPr lang="en-US" dirty="0"/>
          </a:p>
          <a:p>
            <a:r>
              <a:rPr lang="en-US" dirty="0" smtClean="0"/>
              <a:t>Responding </a:t>
            </a:r>
            <a:r>
              <a:rPr lang="en-US" dirty="0"/>
              <a:t>to Requests  </a:t>
            </a:r>
            <a:r>
              <a:rPr lang="en-US" sz="1400" dirty="0"/>
              <a:t> </a:t>
            </a:r>
            <a:endParaRPr lang="en-US" dirty="0" smtClean="0"/>
          </a:p>
          <a:p>
            <a:pPr lvl="1"/>
            <a:r>
              <a:rPr lang="en-US" dirty="0" smtClean="0"/>
              <a:t>Five-working </a:t>
            </a:r>
            <a:r>
              <a:rPr lang="en-US" dirty="0"/>
              <a:t>days - § 2.2-3704</a:t>
            </a:r>
            <a:r>
              <a:rPr lang="en-US" dirty="0" smtClean="0"/>
              <a:t> (B)</a:t>
            </a:r>
          </a:p>
          <a:p>
            <a:pPr lvl="1"/>
            <a:r>
              <a:rPr lang="en-US" dirty="0" smtClean="0"/>
              <a:t>Five </a:t>
            </a:r>
            <a:r>
              <a:rPr lang="en-US" dirty="0"/>
              <a:t>responses </a:t>
            </a:r>
            <a:r>
              <a:rPr lang="en-US" dirty="0" smtClean="0"/>
              <a:t>- </a:t>
            </a:r>
            <a:r>
              <a:rPr lang="en-US" dirty="0"/>
              <a:t>§ 2.2-3704</a:t>
            </a:r>
            <a:r>
              <a:rPr lang="en-US" dirty="0" smtClean="0"/>
              <a:t> (B)</a:t>
            </a:r>
          </a:p>
          <a:p>
            <a:pPr lvl="1"/>
            <a:r>
              <a:rPr lang="en-US" dirty="0"/>
              <a:t>F</a:t>
            </a:r>
            <a:r>
              <a:rPr lang="en-US" dirty="0" smtClean="0"/>
              <a:t>or </a:t>
            </a:r>
            <a:r>
              <a:rPr lang="en-US" dirty="0"/>
              <a:t>criminal investigative files pursuant to § 2.2-3706.1, 60 </a:t>
            </a:r>
            <a:r>
              <a:rPr lang="en-US" dirty="0" smtClean="0"/>
              <a:t>working </a:t>
            </a:r>
            <a:r>
              <a:rPr lang="en-US" dirty="0"/>
              <a:t>days in which to provide one of the </a:t>
            </a:r>
            <a:r>
              <a:rPr lang="en-US" dirty="0" smtClean="0"/>
              <a:t>five </a:t>
            </a:r>
            <a:r>
              <a:rPr lang="en-US" dirty="0"/>
              <a:t>preceding </a:t>
            </a:r>
            <a:r>
              <a:rPr lang="en-US" dirty="0" smtClean="0"/>
              <a:t>responses - </a:t>
            </a:r>
            <a:r>
              <a:rPr lang="en-US" dirty="0"/>
              <a:t>§ 2.2-3704 (B</a:t>
            </a:r>
            <a:r>
              <a:rPr lang="en-US" dirty="0" smtClean="0"/>
              <a:t>)</a:t>
            </a:r>
          </a:p>
          <a:p>
            <a:pPr lvl="1"/>
            <a:r>
              <a:rPr lang="en-US" dirty="0"/>
              <a:t>Charges - § </a:t>
            </a:r>
            <a:r>
              <a:rPr lang="en-US" dirty="0" smtClean="0"/>
              <a:t>2.2-3704 (F), (H), and (I)</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3</a:t>
            </a:fld>
            <a:endParaRPr lang="en-US"/>
          </a:p>
        </p:txBody>
      </p:sp>
    </p:spTree>
    <p:custDataLst>
      <p:tags r:id="rId1"/>
    </p:custDataLst>
    <p:extLst>
      <p:ext uri="{BB962C8B-B14F-4D97-AF65-F5344CB8AC3E}">
        <p14:creationId xmlns:p14="http://schemas.microsoft.com/office/powerpoint/2010/main" val="49268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FOIA &amp; Criminal Records</a:t>
            </a:r>
            <a:br>
              <a:rPr lang="en-US" dirty="0" smtClean="0"/>
            </a:br>
            <a:r>
              <a:rPr lang="en-US" sz="3200" dirty="0" smtClean="0"/>
              <a:t>§§ </a:t>
            </a:r>
            <a:r>
              <a:rPr lang="en-US" sz="3200" dirty="0" smtClean="0">
                <a:hlinkClick r:id="rId4"/>
              </a:rPr>
              <a:t>2.2-3706</a:t>
            </a:r>
            <a:r>
              <a:rPr lang="en-US" sz="3200" dirty="0" smtClean="0"/>
              <a:t> and </a:t>
            </a:r>
            <a:r>
              <a:rPr lang="en-US" sz="3200" dirty="0" smtClean="0">
                <a:hlinkClick r:id="rId5"/>
              </a:rPr>
              <a:t>2.2-3706.1</a:t>
            </a:r>
            <a:endParaRPr lang="en-US" dirty="0"/>
          </a:p>
        </p:txBody>
      </p:sp>
      <p:sp>
        <p:nvSpPr>
          <p:cNvPr id="3" name="Content Placeholder 2"/>
          <p:cNvSpPr>
            <a:spLocks noGrp="1"/>
          </p:cNvSpPr>
          <p:nvPr>
            <p:ph idx="1"/>
          </p:nvPr>
        </p:nvSpPr>
        <p:spPr/>
        <p:txBody>
          <a:bodyPr/>
          <a:lstStyle/>
          <a:p>
            <a:r>
              <a:rPr lang="en-US" dirty="0" smtClean="0"/>
              <a:t>Mandatory </a:t>
            </a:r>
            <a:r>
              <a:rPr lang="en-US" dirty="0"/>
              <a:t>release - </a:t>
            </a:r>
            <a:r>
              <a:rPr lang="en-US" dirty="0" smtClean="0"/>
              <a:t>§§ 2.2-3706 (A) and 2.2-3706.1 (B)</a:t>
            </a:r>
          </a:p>
          <a:p>
            <a:r>
              <a:rPr lang="en-US" dirty="0" smtClean="0"/>
              <a:t>Discretionary </a:t>
            </a:r>
            <a:r>
              <a:rPr lang="en-US" dirty="0"/>
              <a:t>release - </a:t>
            </a:r>
            <a:r>
              <a:rPr lang="en-US" dirty="0" smtClean="0"/>
              <a:t>§§ 2.2-3706 (B) </a:t>
            </a:r>
          </a:p>
          <a:p>
            <a:r>
              <a:rPr lang="en-US" dirty="0" smtClean="0"/>
              <a:t>Prohibitions </a:t>
            </a:r>
            <a:r>
              <a:rPr lang="en-US" dirty="0"/>
              <a:t>- </a:t>
            </a:r>
            <a:r>
              <a:rPr lang="en-US" dirty="0" smtClean="0"/>
              <a:t>§§ 2.2-3706 (C) </a:t>
            </a:r>
          </a:p>
          <a:p>
            <a:r>
              <a:rPr lang="en-US" dirty="0" smtClean="0"/>
              <a:t>Criminal Investigative Files – (mixes mandatory, discretionary, prohibitions, and additional procedures) </a:t>
            </a:r>
            <a:r>
              <a:rPr lang="en-US" dirty="0"/>
              <a:t>–</a:t>
            </a:r>
            <a:r>
              <a:rPr lang="en-US" dirty="0" smtClean="0"/>
              <a:t> §§ </a:t>
            </a:r>
            <a:r>
              <a:rPr lang="en-US" dirty="0"/>
              <a:t>2.2-3706 (B</a:t>
            </a:r>
            <a:r>
              <a:rPr lang="en-US" dirty="0" smtClean="0"/>
              <a:t>)(1) and 2.2-3706.1 (A, C through F)</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4</a:t>
            </a:fld>
            <a:endParaRPr lang="en-US"/>
          </a:p>
        </p:txBody>
      </p:sp>
    </p:spTree>
    <p:custDataLst>
      <p:tags r:id="rId1"/>
    </p:custDataLst>
    <p:extLst>
      <p:ext uri="{BB962C8B-B14F-4D97-AF65-F5344CB8AC3E}">
        <p14:creationId xmlns:p14="http://schemas.microsoft.com/office/powerpoint/2010/main" val="224569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Conflict Resolution Rules </a:t>
            </a:r>
            <a:endParaRPr lang="en-US" dirty="0"/>
          </a:p>
        </p:txBody>
      </p:sp>
      <p:sp>
        <p:nvSpPr>
          <p:cNvPr id="3" name="Content Placeholder 2"/>
          <p:cNvSpPr>
            <a:spLocks noGrp="1"/>
          </p:cNvSpPr>
          <p:nvPr>
            <p:ph idx="1"/>
          </p:nvPr>
        </p:nvSpPr>
        <p:spPr/>
        <p:txBody>
          <a:bodyPr>
            <a:normAutofit/>
          </a:bodyPr>
          <a:lstStyle/>
          <a:p>
            <a:r>
              <a:rPr lang="en-US" dirty="0"/>
              <a:t>§ 2.2-3706 (F): Conflict resolution. In the event of conflict between this section as it relates to requests made under this section and other provisions of law, this section shall control</a:t>
            </a:r>
            <a:r>
              <a:rPr lang="en-US" dirty="0" smtClean="0"/>
              <a:t>. [NOTE: Applies to various types of criminal and other law-enforcement records]</a:t>
            </a:r>
          </a:p>
          <a:p>
            <a:r>
              <a:rPr lang="en-US" dirty="0" smtClean="0"/>
              <a:t>§ 2.2-3706.1 (</a:t>
            </a:r>
            <a:r>
              <a:rPr lang="en-US" dirty="0"/>
              <a:t>I): </a:t>
            </a:r>
            <a:r>
              <a:rPr lang="en-US" dirty="0" smtClean="0"/>
              <a:t>In </a:t>
            </a:r>
            <a:r>
              <a:rPr lang="en-US" dirty="0"/>
              <a:t>the event of a conflict between this section as it relates to requests made under this section and other provisions of law, the other provisions of law that restrict disclosure of criminal investigative files shall control. [</a:t>
            </a:r>
            <a:r>
              <a:rPr lang="en-US" dirty="0" smtClean="0"/>
              <a:t>NOTE: Applies to criminal investigative files only]</a:t>
            </a: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5</a:t>
            </a:fld>
            <a:endParaRPr lang="en-US"/>
          </a:p>
        </p:txBody>
      </p:sp>
    </p:spTree>
    <p:custDataLst>
      <p:tags r:id="rId1"/>
    </p:custDataLst>
    <p:extLst>
      <p:ext uri="{BB962C8B-B14F-4D97-AF65-F5344CB8AC3E}">
        <p14:creationId xmlns:p14="http://schemas.microsoft.com/office/powerpoint/2010/main" val="134152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Records – Mandatory Release</a:t>
            </a:r>
            <a:endParaRPr lang="en-US" dirty="0"/>
          </a:p>
        </p:txBody>
      </p:sp>
      <p:sp>
        <p:nvSpPr>
          <p:cNvPr id="3" name="Content Placeholder 2"/>
          <p:cNvSpPr>
            <a:spLocks noGrp="1"/>
          </p:cNvSpPr>
          <p:nvPr>
            <p:ph idx="1"/>
          </p:nvPr>
        </p:nvSpPr>
        <p:spPr/>
        <p:txBody>
          <a:bodyPr>
            <a:normAutofit fontScale="70000" lnSpcReduction="20000"/>
          </a:bodyPr>
          <a:lstStyle/>
          <a:p>
            <a:r>
              <a:rPr lang="en-US" dirty="0"/>
              <a:t>Adult mugshots, except when necessary to avoid jeopardizing an investigation in felony cases until such time as the release of the photograph will no longer jeopardize the investigation- § 2.2-3706 (A)(1)</a:t>
            </a:r>
          </a:p>
          <a:p>
            <a:r>
              <a:rPr lang="en-US" dirty="0"/>
              <a:t>Adult arrestee identity, status of charge and arrest - § 2.2-3706 (A)(2)</a:t>
            </a:r>
          </a:p>
          <a:p>
            <a:r>
              <a:rPr lang="en-US" dirty="0"/>
              <a:t>Completed unattended death investigations - § 2.2-3706 (A)(3</a:t>
            </a:r>
            <a:r>
              <a:rPr lang="en-US" dirty="0" smtClean="0"/>
              <a:t>)</a:t>
            </a:r>
          </a:p>
          <a:p>
            <a:r>
              <a:rPr lang="en-US" dirty="0" smtClean="0"/>
              <a:t>Criminal incident information - § 2.2-3706.1 (B)</a:t>
            </a:r>
          </a:p>
          <a:p>
            <a:pPr marL="0" indent="0">
              <a:buNone/>
            </a:pPr>
            <a:r>
              <a:rPr lang="en-US" dirty="0" smtClean="0"/>
              <a:t>	1</a:t>
            </a:r>
            <a:r>
              <a:rPr lang="en-US" dirty="0"/>
              <a:t>. A general description of the criminal activity </a:t>
            </a:r>
            <a:r>
              <a:rPr lang="en-US" dirty="0" smtClean="0"/>
              <a:t>reported;</a:t>
            </a:r>
          </a:p>
          <a:p>
            <a:pPr marL="0" indent="0">
              <a:buNone/>
            </a:pPr>
            <a:r>
              <a:rPr lang="en-US" dirty="0"/>
              <a:t>	</a:t>
            </a:r>
            <a:r>
              <a:rPr lang="en-US" dirty="0" smtClean="0"/>
              <a:t>2</a:t>
            </a:r>
            <a:r>
              <a:rPr lang="en-US" dirty="0"/>
              <a:t>. The date and time the alleged crime was committed;</a:t>
            </a:r>
          </a:p>
          <a:p>
            <a:pPr marL="0" indent="0">
              <a:buNone/>
            </a:pPr>
            <a:r>
              <a:rPr lang="en-US" dirty="0" smtClean="0"/>
              <a:t>	3</a:t>
            </a:r>
            <a:r>
              <a:rPr lang="en-US" dirty="0"/>
              <a:t>. The general location where the alleged crime was committed;</a:t>
            </a:r>
          </a:p>
          <a:p>
            <a:pPr marL="0" indent="0">
              <a:buNone/>
            </a:pPr>
            <a:r>
              <a:rPr lang="en-US" dirty="0" smtClean="0"/>
              <a:t>	4</a:t>
            </a:r>
            <a:r>
              <a:rPr lang="en-US" dirty="0"/>
              <a:t>. The identity of the investigating officer or other point of contact; and</a:t>
            </a:r>
          </a:p>
          <a:p>
            <a:pPr marL="0" indent="0">
              <a:buNone/>
            </a:pPr>
            <a:r>
              <a:rPr lang="en-US" dirty="0" smtClean="0"/>
              <a:t>	5</a:t>
            </a:r>
            <a:r>
              <a:rPr lang="en-US" dirty="0"/>
              <a:t>. A description of any injuries suffered or property damaged or stolen</a:t>
            </a:r>
            <a:r>
              <a:rPr lang="en-US" dirty="0" smtClean="0"/>
              <a:t>.</a:t>
            </a:r>
          </a:p>
        </p:txBody>
      </p:sp>
      <p:sp>
        <p:nvSpPr>
          <p:cNvPr id="4" name="Slide Number Placeholder 3"/>
          <p:cNvSpPr>
            <a:spLocks noGrp="1"/>
          </p:cNvSpPr>
          <p:nvPr>
            <p:ph type="sldNum" sz="quarter" idx="12"/>
          </p:nvPr>
        </p:nvSpPr>
        <p:spPr/>
        <p:txBody>
          <a:bodyPr/>
          <a:lstStyle/>
          <a:p>
            <a:fld id="{E5DAB340-0818-4D06-829F-172651A7FECC}" type="slidenum">
              <a:rPr lang="en-US" smtClean="0"/>
              <a:t>6</a:t>
            </a:fld>
            <a:endParaRPr lang="en-US"/>
          </a:p>
        </p:txBody>
      </p:sp>
    </p:spTree>
    <p:custDataLst>
      <p:tags r:id="rId1"/>
    </p:custDataLst>
    <p:extLst>
      <p:ext uri="{BB962C8B-B14F-4D97-AF65-F5344CB8AC3E}">
        <p14:creationId xmlns:p14="http://schemas.microsoft.com/office/powerpoint/2010/main" val="285457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Records – Discretionary Release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Reports submitted in </a:t>
            </a:r>
            <a:r>
              <a:rPr lang="en-US" dirty="0"/>
              <a:t>confidence - § 2.2-3706 (B</a:t>
            </a:r>
            <a:r>
              <a:rPr lang="en-US" dirty="0" smtClean="0"/>
              <a:t>)(2)</a:t>
            </a:r>
          </a:p>
          <a:p>
            <a:r>
              <a:rPr lang="en-US" dirty="0" smtClean="0"/>
              <a:t>Records relating to </a:t>
            </a:r>
            <a:r>
              <a:rPr lang="en-US" dirty="0"/>
              <a:t>imprisonment - § 2.2-3706 (B</a:t>
            </a:r>
            <a:r>
              <a:rPr lang="en-US" dirty="0" smtClean="0"/>
              <a:t>)(4)</a:t>
            </a:r>
          </a:p>
          <a:p>
            <a:r>
              <a:rPr lang="en-US" dirty="0" smtClean="0"/>
              <a:t>Specific tactical </a:t>
            </a:r>
            <a:r>
              <a:rPr lang="en-US" dirty="0"/>
              <a:t>plans - § 2.2-3706 (B</a:t>
            </a:r>
            <a:r>
              <a:rPr lang="en-US" dirty="0" smtClean="0"/>
              <a:t>)(5)</a:t>
            </a:r>
          </a:p>
          <a:p>
            <a:r>
              <a:rPr lang="en-US" dirty="0" smtClean="0"/>
              <a:t>Records </a:t>
            </a:r>
            <a:r>
              <a:rPr lang="en-US" dirty="0"/>
              <a:t>of adult persons under </a:t>
            </a:r>
            <a:r>
              <a:rPr lang="en-US" dirty="0" smtClean="0"/>
              <a:t>investigation </a:t>
            </a:r>
            <a:r>
              <a:rPr lang="en-US" dirty="0"/>
              <a:t>or supervision </a:t>
            </a:r>
            <a:r>
              <a:rPr lang="en-US" dirty="0" smtClean="0"/>
              <a:t>re: pretrial, probation, or parole services </a:t>
            </a:r>
            <a:r>
              <a:rPr lang="en-US" dirty="0"/>
              <a:t>- § 2.2-3706 (B</a:t>
            </a:r>
            <a:r>
              <a:rPr lang="en-US" dirty="0" smtClean="0"/>
              <a:t>)(6)</a:t>
            </a:r>
          </a:p>
          <a:p>
            <a:r>
              <a:rPr lang="en-US" dirty="0" smtClean="0"/>
              <a:t>Undercover operations and protective </a:t>
            </a:r>
            <a:r>
              <a:rPr lang="en-US" dirty="0"/>
              <a:t>details - § </a:t>
            </a:r>
            <a:r>
              <a:rPr lang="en-US" dirty="0" smtClean="0"/>
              <a:t>2.2-3706 (B)(8)</a:t>
            </a:r>
          </a:p>
          <a:p>
            <a:r>
              <a:rPr lang="en-US" dirty="0" smtClean="0"/>
              <a:t>Identity of any victim, witness, or undercover officer or investigative techniques or </a:t>
            </a:r>
            <a:r>
              <a:rPr lang="en-US" dirty="0"/>
              <a:t>procedures - § 2.2-3706 (B</a:t>
            </a:r>
            <a:r>
              <a:rPr lang="en-US" dirty="0" smtClean="0"/>
              <a:t>)(10)</a:t>
            </a:r>
          </a:p>
          <a:p>
            <a:r>
              <a:rPr lang="en-US" dirty="0"/>
              <a:t>Records of the Sex Offender and Crimes Against Minors Registry - § 2.2-3706 (B)(</a:t>
            </a:r>
            <a:r>
              <a:rPr lang="en-US" dirty="0" smtClean="0"/>
              <a:t>11)</a:t>
            </a: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7</a:t>
            </a:fld>
            <a:endParaRPr lang="en-US"/>
          </a:p>
        </p:txBody>
      </p:sp>
    </p:spTree>
    <p:custDataLst>
      <p:tags r:id="rId1"/>
    </p:custDataLst>
    <p:extLst>
      <p:ext uri="{BB962C8B-B14F-4D97-AF65-F5344CB8AC3E}">
        <p14:creationId xmlns:p14="http://schemas.microsoft.com/office/powerpoint/2010/main" val="95169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Records – Prohibited from </a:t>
            </a:r>
            <a:r>
              <a:rPr lang="en-US" dirty="0"/>
              <a:t>Release</a:t>
            </a:r>
            <a:br>
              <a:rPr lang="en-US" dirty="0"/>
            </a:br>
            <a:r>
              <a:rPr lang="en-US" dirty="0"/>
              <a:t>§ § 2.2-3706 (C</a:t>
            </a:r>
            <a:r>
              <a:rPr lang="en-US" dirty="0" smtClean="0"/>
              <a:t>) and 2.2-3706.1 (J)</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identity of any individual providing information about a crime or criminal activity under a promise of anonymity shall not be </a:t>
            </a:r>
            <a:r>
              <a:rPr lang="en-US" dirty="0" smtClean="0"/>
              <a:t>disclosed (confidential informants, Crime Stoppers, etc.);</a:t>
            </a:r>
          </a:p>
          <a:p>
            <a:r>
              <a:rPr lang="en-US" dirty="0" smtClean="0"/>
              <a:t> Effective </a:t>
            </a:r>
            <a:r>
              <a:rPr lang="en-US" dirty="0"/>
              <a:t>July 1, 2026</a:t>
            </a:r>
            <a:r>
              <a:rPr lang="en-US" dirty="0" smtClean="0"/>
              <a:t>, release of expunged </a:t>
            </a:r>
            <a:r>
              <a:rPr lang="en-US" dirty="0"/>
              <a:t>and sealed </a:t>
            </a:r>
            <a:r>
              <a:rPr lang="en-US" dirty="0" smtClean="0"/>
              <a:t>records prohibited </a:t>
            </a:r>
            <a:r>
              <a:rPr lang="en-US" dirty="0"/>
              <a:t>as follows:</a:t>
            </a:r>
          </a:p>
          <a:p>
            <a:r>
              <a:rPr lang="en-US" dirty="0"/>
              <a:t>Any record that has been expunged pursuant to § </a:t>
            </a:r>
            <a:r>
              <a:rPr lang="en-US" dirty="0">
                <a:hlinkClick r:id="rId4"/>
              </a:rPr>
              <a:t>19.2-392.2</a:t>
            </a:r>
            <a:r>
              <a:rPr lang="en-US" dirty="0"/>
              <a:t>, unless dissemination is authorized pursuant to § </a:t>
            </a:r>
            <a:r>
              <a:rPr lang="en-US" dirty="0">
                <a:hlinkClick r:id="rId5"/>
              </a:rPr>
              <a:t>19.2-392.3</a:t>
            </a:r>
            <a:r>
              <a:rPr lang="en-US" dirty="0"/>
              <a:t> or </a:t>
            </a:r>
            <a:r>
              <a:rPr lang="en-US" dirty="0">
                <a:hlinkClick r:id="rId6"/>
              </a:rPr>
              <a:t>19.2-392.3:1</a:t>
            </a:r>
            <a:r>
              <a:rPr lang="en-US" dirty="0"/>
              <a:t>; and</a:t>
            </a:r>
          </a:p>
          <a:p>
            <a:r>
              <a:rPr lang="en-US" dirty="0"/>
              <a:t>Any record that has been sealed pursuant to § </a:t>
            </a:r>
            <a:r>
              <a:rPr lang="en-US" dirty="0">
                <a:hlinkClick r:id="rId7"/>
              </a:rPr>
              <a:t>19.2-392.6:1</a:t>
            </a:r>
            <a:r>
              <a:rPr lang="en-US" dirty="0"/>
              <a:t>, </a:t>
            </a:r>
            <a:r>
              <a:rPr lang="en-US" dirty="0">
                <a:hlinkClick r:id="rId8"/>
              </a:rPr>
              <a:t>19.2-392.7</a:t>
            </a:r>
            <a:r>
              <a:rPr lang="en-US" dirty="0"/>
              <a:t>, </a:t>
            </a:r>
            <a:r>
              <a:rPr lang="en-US" dirty="0">
                <a:hlinkClick r:id="rId9"/>
              </a:rPr>
              <a:t>19.2-392.8</a:t>
            </a:r>
            <a:r>
              <a:rPr lang="en-US" dirty="0"/>
              <a:t>, </a:t>
            </a:r>
            <a:r>
              <a:rPr lang="en-US" dirty="0">
                <a:hlinkClick r:id="rId10"/>
              </a:rPr>
              <a:t>19.2-392.10</a:t>
            </a:r>
            <a:r>
              <a:rPr lang="en-US" dirty="0"/>
              <a:t>, </a:t>
            </a:r>
            <a:r>
              <a:rPr lang="en-US" dirty="0">
                <a:hlinkClick r:id="rId11"/>
              </a:rPr>
              <a:t>19.2-392.11</a:t>
            </a:r>
            <a:r>
              <a:rPr lang="en-US" dirty="0"/>
              <a:t>, </a:t>
            </a:r>
            <a:r>
              <a:rPr lang="en-US" dirty="0">
                <a:hlinkClick r:id="rId12"/>
              </a:rPr>
              <a:t>19.2-392.12</a:t>
            </a:r>
            <a:r>
              <a:rPr lang="en-US" dirty="0"/>
              <a:t>, </a:t>
            </a:r>
            <a:r>
              <a:rPr lang="en-US" dirty="0">
                <a:hlinkClick r:id="rId13"/>
              </a:rPr>
              <a:t>19.2-392.12:1</a:t>
            </a:r>
            <a:r>
              <a:rPr lang="en-US" dirty="0"/>
              <a:t>, or </a:t>
            </a:r>
            <a:r>
              <a:rPr lang="en-US" dirty="0">
                <a:hlinkClick r:id="rId14"/>
              </a:rPr>
              <a:t>19.2-392.17</a:t>
            </a:r>
            <a:r>
              <a:rPr lang="en-US" dirty="0"/>
              <a:t>, unless dissemination is authorized pursuant to § </a:t>
            </a:r>
            <a:r>
              <a:rPr lang="en-US" dirty="0">
                <a:hlinkClick r:id="rId15"/>
              </a:rPr>
              <a:t>19.2-392.13</a:t>
            </a:r>
            <a:r>
              <a:rPr lang="en-US" dirty="0"/>
              <a:t> and the rules and regulations adopted pursuant to § </a:t>
            </a:r>
            <a:r>
              <a:rPr lang="en-US" dirty="0">
                <a:hlinkClick r:id="rId16"/>
              </a:rPr>
              <a:t>9.1-128</a:t>
            </a:r>
            <a:r>
              <a:rPr lang="en-US" dirty="0"/>
              <a:t> and the procedures adopted pursuant to § </a:t>
            </a:r>
            <a:r>
              <a:rPr lang="en-US" dirty="0">
                <a:hlinkClick r:id="rId17"/>
              </a:rPr>
              <a:t>9.1-134</a:t>
            </a:r>
            <a:r>
              <a:rPr lang="en-US" dirty="0"/>
              <a:t>.</a:t>
            </a:r>
          </a:p>
          <a:p>
            <a:endParaRPr lang="en-US" dirty="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8</a:t>
            </a:fld>
            <a:endParaRPr lang="en-US"/>
          </a:p>
        </p:txBody>
      </p:sp>
    </p:spTree>
    <p:custDataLst>
      <p:tags r:id="rId1"/>
    </p:custDataLst>
    <p:extLst>
      <p:ext uri="{BB962C8B-B14F-4D97-AF65-F5344CB8AC3E}">
        <p14:creationId xmlns:p14="http://schemas.microsoft.com/office/powerpoint/2010/main" val="54020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Mandatory </a:t>
            </a:r>
            <a:r>
              <a:rPr lang="en-US" sz="3600" dirty="0"/>
              <a:t>Release – </a:t>
            </a:r>
            <a:r>
              <a:rPr lang="en-US" sz="3600" dirty="0" smtClean="0"/>
              <a:t>§ </a:t>
            </a:r>
            <a:r>
              <a:rPr lang="en-US" sz="3600" dirty="0"/>
              <a:t>2.2-3706.1 (D</a:t>
            </a:r>
            <a:r>
              <a:rPr lang="en-US" sz="3600" dirty="0" smtClean="0"/>
              <a:t>)</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Criminal </a:t>
            </a:r>
            <a:r>
              <a:rPr lang="en-US" dirty="0"/>
              <a:t>investigative files that are not </a:t>
            </a:r>
            <a:r>
              <a:rPr lang="en-US" dirty="0" smtClean="0"/>
              <a:t>ongoing are required to be released to the following requesters, regardless </a:t>
            </a:r>
            <a:r>
              <a:rPr lang="en-US" dirty="0"/>
              <a:t>of whether any such person is a citizen of the Commonwealth:</a:t>
            </a:r>
          </a:p>
          <a:p>
            <a:pPr marL="457200" lvl="1" indent="0">
              <a:buNone/>
            </a:pPr>
            <a:r>
              <a:rPr lang="en-US" dirty="0" smtClean="0"/>
              <a:t>1. The </a:t>
            </a:r>
            <a:r>
              <a:rPr lang="en-US" dirty="0"/>
              <a:t>victim; </a:t>
            </a:r>
            <a:endParaRPr lang="en-US" dirty="0" smtClean="0"/>
          </a:p>
          <a:p>
            <a:pPr marL="457200" lvl="1" indent="0">
              <a:buNone/>
            </a:pPr>
            <a:r>
              <a:rPr lang="en-US" dirty="0" smtClean="0"/>
              <a:t>2. The </a:t>
            </a:r>
            <a:r>
              <a:rPr lang="en-US" dirty="0"/>
              <a:t>victim's immediate family members, if the victim is deceased and the immediate family member to which the records are to be disclosed is not a person of interest or a suspect in the criminal investigation or proceeding; </a:t>
            </a:r>
            <a:endParaRPr lang="en-US" dirty="0" smtClean="0"/>
          </a:p>
          <a:p>
            <a:pPr marL="457200" lvl="1" indent="0">
              <a:buNone/>
            </a:pPr>
            <a:r>
              <a:rPr lang="en-US" dirty="0" smtClean="0"/>
              <a:t>3. The </a:t>
            </a:r>
            <a:r>
              <a:rPr lang="en-US" dirty="0"/>
              <a:t>parent or guardian of the victim, if the victim is a minor and the parent or guardian is not a person of interest or a suspect in the criminal investigation or proceeding; </a:t>
            </a:r>
            <a:endParaRPr lang="en-US" dirty="0" smtClean="0"/>
          </a:p>
          <a:p>
            <a:pPr marL="457200" lvl="1" indent="0">
              <a:buNone/>
            </a:pPr>
            <a:r>
              <a:rPr lang="en-US" dirty="0" smtClean="0"/>
              <a:t>4. An </a:t>
            </a:r>
            <a:r>
              <a:rPr lang="en-US" dirty="0"/>
              <a:t>attorney representing a petitioner in a petition for a writ of habeas corpus or writ of actual innocence pursuant to Chapter 19.2 (§ 19.2-327.2 et seq.) of Title 19.2 or any other federal or state post-conviction proceeding or pardon; and </a:t>
            </a:r>
            <a:endParaRPr lang="en-US" dirty="0" smtClean="0"/>
          </a:p>
        </p:txBody>
      </p:sp>
      <p:sp>
        <p:nvSpPr>
          <p:cNvPr id="4" name="Slide Number Placeholder 3"/>
          <p:cNvSpPr>
            <a:spLocks noGrp="1"/>
          </p:cNvSpPr>
          <p:nvPr>
            <p:ph type="sldNum" sz="quarter" idx="12"/>
          </p:nvPr>
        </p:nvSpPr>
        <p:spPr/>
        <p:txBody>
          <a:bodyPr/>
          <a:lstStyle/>
          <a:p>
            <a:fld id="{E5DAB340-0818-4D06-829F-172651A7FECC}" type="slidenum">
              <a:rPr lang="en-US" smtClean="0"/>
              <a:t>9</a:t>
            </a:fld>
            <a:endParaRPr lang="en-US"/>
          </a:p>
        </p:txBody>
      </p:sp>
    </p:spTree>
    <p:custDataLst>
      <p:tags r:id="rId1"/>
    </p:custDataLst>
    <p:extLst>
      <p:ext uri="{BB962C8B-B14F-4D97-AF65-F5344CB8AC3E}">
        <p14:creationId xmlns:p14="http://schemas.microsoft.com/office/powerpoint/2010/main" val="279349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1783</TotalTime>
  <Words>3050</Words>
  <Application>Microsoft Office PowerPoint</Application>
  <PresentationFormat>Widescreen</PresentationFormat>
  <Paragraphs>240</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Garamond</vt:lpstr>
      <vt:lpstr>Organic</vt:lpstr>
      <vt:lpstr>Law Enforcement Records Virginia Freedom of Information Act</vt:lpstr>
      <vt:lpstr>Roadmap</vt:lpstr>
      <vt:lpstr>FOIA Requests Generally</vt:lpstr>
      <vt:lpstr>FOIA &amp; Criminal Records §§ 2.2-3706 and 2.2-3706.1</vt:lpstr>
      <vt:lpstr>Conflict Resolution Rules </vt:lpstr>
      <vt:lpstr>Criminal Records – Mandatory Release</vt:lpstr>
      <vt:lpstr>Criminal Records – Discretionary Release</vt:lpstr>
      <vt:lpstr>Criminal Records – Prohibited from Release § § 2.2-3706 (C) and 2.2-3706.1 (J)</vt:lpstr>
      <vt:lpstr>Criminal Investigative Files –  Mandatory Release – § 2.2-3706.1 (D)</vt:lpstr>
      <vt:lpstr>Criminal Investigative Files –  Mandatory Release (continued)</vt:lpstr>
      <vt:lpstr>Criminal Investigative Files -  Mandatory Release (continued)</vt:lpstr>
      <vt:lpstr>Criminal Investigative Files –  Discretionary Release (Ongoing Investigations) –  §§ 2.2-3706 (B)(1) and 2.2-3706.1 (C)</vt:lpstr>
      <vt:lpstr>Criminal Investigative Files –  Discretionary Release (Not Ongoing) – § 2.2-3706.1 (D)</vt:lpstr>
      <vt:lpstr>Criminal Investigative Files –  Exceptions to Release – § 2.2-3706.1 (E)</vt:lpstr>
      <vt:lpstr>Criminal Investigative Files –  Prohibitions (Notice &amp; Injunction)  § 2.2-3706.1 (F)</vt:lpstr>
      <vt:lpstr>Criminal Investigative Files –  Prohibitions (Victim ID) – § 2.2-3706.1 (G)</vt:lpstr>
      <vt:lpstr>Noncriminal Records § 2.2-3706 (D)</vt:lpstr>
      <vt:lpstr>Other Records of Law Enforcement Agencies</vt:lpstr>
      <vt:lpstr>Other FOIA Exemptions</vt:lpstr>
      <vt:lpstr>Prohibitions – Other Provisions  Outside of FOIA</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Enforcement Records</dc:title>
  <dc:creator>Alan Gernhardt</dc:creator>
  <cp:lastModifiedBy>Julie Smith</cp:lastModifiedBy>
  <cp:revision>88</cp:revision>
  <dcterms:created xsi:type="dcterms:W3CDTF">2019-02-28T16:24:17Z</dcterms:created>
  <dcterms:modified xsi:type="dcterms:W3CDTF">2026-07-20T00:35:16Z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7497D030-0416-4AF0-88BC-74B0ED26B749</vt:lpwstr>
  </property>
  <property fmtid="{D5CDD505-2E9C-101B-9397-08002B2CF9AE}" pid="3" name="ArticulatePath">
    <vt:lpwstr>Criminal and other Law Enforcement Records with Cites</vt:lpwstr>
  </property>
</Properties>
</file>