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5.xml" ContentType="application/vnd.openxmlformats-officedocument.presentationml.tags+xml"/>
  <Override PartName="/ppt/notesSlides/notesSlide1.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2.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notesSlides/notesSlide3.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notesSlides/notesSlide4.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notesSlides/notesSlide5.xml" ContentType="application/vnd.openxmlformats-officedocument.presentationml.notesSlide+xml"/>
  <Override PartName="/ppt/tags/tag22.xml" ContentType="application/vnd.openxmlformats-officedocument.presentationml.tags+xml"/>
  <Override PartName="/ppt/notesSlides/notesSlide6.xml" ContentType="application/vnd.openxmlformats-officedocument.presentationml.notesSlide+xml"/>
  <Override PartName="/ppt/tags/tag23.xml" ContentType="application/vnd.openxmlformats-officedocument.presentationml.tags+xml"/>
  <Override PartName="/ppt/notesSlides/notesSlide7.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notesSlides/notesSlide8.xml" ContentType="application/vnd.openxmlformats-officedocument.presentationml.notesSlide+xml"/>
  <Override PartName="/ppt/tags/tag28.xml" ContentType="application/vnd.openxmlformats-officedocument.presentationml.tags+xml"/>
  <Override PartName="/ppt/notesSlides/notesSlide9.xml" ContentType="application/vnd.openxmlformats-officedocument.presentationml.notesSlide+xml"/>
  <Override PartName="/ppt/tags/tag29.xml" ContentType="application/vnd.openxmlformats-officedocument.presentationml.tags+xml"/>
  <Override PartName="/ppt/notesSlides/notesSlide10.xml" ContentType="application/vnd.openxmlformats-officedocument.presentationml.notesSlide+xml"/>
  <Override PartName="/ppt/tags/tag30.xml" ContentType="application/vnd.openxmlformats-officedocument.presentationml.tags+xml"/>
  <Override PartName="/ppt/notesSlides/notesSlide11.xml" ContentType="application/vnd.openxmlformats-officedocument.presentationml.notesSlide+xml"/>
  <Override PartName="/ppt/tags/tag31.xml" ContentType="application/vnd.openxmlformats-officedocument.presentationml.tags+xml"/>
  <Override PartName="/ppt/tags/tag32.xml" ContentType="application/vnd.openxmlformats-officedocument.presentationml.tags+xml"/>
  <Override PartName="/ppt/notesSlides/notesSlide12.xml" ContentType="application/vnd.openxmlformats-officedocument.presentationml.notesSlide+xml"/>
  <Override PartName="/ppt/tags/tag33.xml" ContentType="application/vnd.openxmlformats-officedocument.presentationml.tags+xml"/>
  <Override PartName="/ppt/tags/tag34.xml" ContentType="application/vnd.openxmlformats-officedocument.presentationml.tags+xml"/>
  <Override PartName="/ppt/notesSlides/notesSlide13.xml" ContentType="application/vnd.openxmlformats-officedocument.presentationml.notesSlide+xml"/>
  <Override PartName="/ppt/tags/tag35.xml" ContentType="application/vnd.openxmlformats-officedocument.presentationml.tags+xml"/>
  <Override PartName="/ppt/notesSlides/notesSlide14.xml" ContentType="application/vnd.openxmlformats-officedocument.presentationml.notesSlide+xml"/>
  <Override PartName="/ppt/tags/tag36.xml" ContentType="application/vnd.openxmlformats-officedocument.presentationml.tags+xml"/>
  <Override PartName="/ppt/notesSlides/notesSlide15.xml" ContentType="application/vnd.openxmlformats-officedocument.presentationml.notesSlide+xml"/>
  <Override PartName="/ppt/tags/tag37.xml" ContentType="application/vnd.openxmlformats-officedocument.presentationml.tags+xml"/>
  <Override PartName="/ppt/notesSlides/notesSlide16.xml" ContentType="application/vnd.openxmlformats-officedocument.presentationml.notesSlide+xml"/>
  <Override PartName="/ppt/tags/tag38.xml" ContentType="application/vnd.openxmlformats-officedocument.presentationml.tags+xml"/>
  <Override PartName="/ppt/notesSlides/notesSlide17.xml" ContentType="application/vnd.openxmlformats-officedocument.presentationml.notesSlide+xml"/>
  <Override PartName="/ppt/tags/tag39.xml" ContentType="application/vnd.openxmlformats-officedocument.presentationml.tags+xml"/>
  <Override PartName="/ppt/notesSlides/notesSlide18.xml" ContentType="application/vnd.openxmlformats-officedocument.presentationml.notesSlide+xml"/>
  <Override PartName="/ppt/tags/tag40.xml" ContentType="application/vnd.openxmlformats-officedocument.presentationml.tags+xml"/>
  <Override PartName="/ppt/notesSlides/notesSlide19.xml" ContentType="application/vnd.openxmlformats-officedocument.presentationml.notesSlide+xml"/>
  <Override PartName="/ppt/tags/tag41.xml" ContentType="application/vnd.openxmlformats-officedocument.presentationml.tags+xml"/>
  <Override PartName="/ppt/tags/tag42.xml" ContentType="application/vnd.openxmlformats-officedocument.presentationml.tags+xml"/>
  <Override PartName="/ppt/notesSlides/notesSlide20.xml" ContentType="application/vnd.openxmlformats-officedocument.presentationml.notesSlide+xml"/>
  <Override PartName="/ppt/tags/tag43.xml" ContentType="application/vnd.openxmlformats-officedocument.presentationml.tags+xml"/>
  <Override PartName="/ppt/notesSlides/notesSlide21.xml" ContentType="application/vnd.openxmlformats-officedocument.presentationml.notesSlide+xml"/>
  <Override PartName="/ppt/tags/tag44.xml" ContentType="application/vnd.openxmlformats-officedocument.presentationml.tags+xml"/>
  <Override PartName="/ppt/notesSlides/notesSlide22.xml" ContentType="application/vnd.openxmlformats-officedocument.presentationml.notesSlide+xml"/>
  <Override PartName="/ppt/tags/tag45.xml" ContentType="application/vnd.openxmlformats-officedocument.presentationml.tags+xml"/>
  <Override PartName="/ppt/notesSlides/notesSlide23.xml" ContentType="application/vnd.openxmlformats-officedocument.presentationml.notesSlide+xml"/>
  <Override PartName="/ppt/tags/tag46.xml" ContentType="application/vnd.openxmlformats-officedocument.presentationml.tags+xml"/>
  <Override PartName="/ppt/notesSlides/notesSlide24.xml" ContentType="application/vnd.openxmlformats-officedocument.presentationml.notesSlide+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59"/>
  </p:notesMasterIdLst>
  <p:handoutMasterIdLst>
    <p:handoutMasterId r:id="rId60"/>
  </p:handoutMasterIdLst>
  <p:sldIdLst>
    <p:sldId id="256" r:id="rId2"/>
    <p:sldId id="288" r:id="rId3"/>
    <p:sldId id="294" r:id="rId4"/>
    <p:sldId id="295" r:id="rId5"/>
    <p:sldId id="296" r:id="rId6"/>
    <p:sldId id="308" r:id="rId7"/>
    <p:sldId id="289" r:id="rId8"/>
    <p:sldId id="324" r:id="rId9"/>
    <p:sldId id="290" r:id="rId10"/>
    <p:sldId id="312" r:id="rId11"/>
    <p:sldId id="313" r:id="rId12"/>
    <p:sldId id="298" r:id="rId13"/>
    <p:sldId id="257" r:id="rId14"/>
    <p:sldId id="310" r:id="rId15"/>
    <p:sldId id="258" r:id="rId16"/>
    <p:sldId id="314" r:id="rId17"/>
    <p:sldId id="259" r:id="rId18"/>
    <p:sldId id="263" r:id="rId19"/>
    <p:sldId id="264" r:id="rId20"/>
    <p:sldId id="315" r:id="rId21"/>
    <p:sldId id="316" r:id="rId22"/>
    <p:sldId id="320" r:id="rId23"/>
    <p:sldId id="305" r:id="rId24"/>
    <p:sldId id="268" r:id="rId25"/>
    <p:sldId id="269" r:id="rId26"/>
    <p:sldId id="271" r:id="rId27"/>
    <p:sldId id="317" r:id="rId28"/>
    <p:sldId id="272" r:id="rId29"/>
    <p:sldId id="299" r:id="rId30"/>
    <p:sldId id="273" r:id="rId31"/>
    <p:sldId id="274" r:id="rId32"/>
    <p:sldId id="275" r:id="rId33"/>
    <p:sldId id="278" r:id="rId34"/>
    <p:sldId id="279" r:id="rId35"/>
    <p:sldId id="321" r:id="rId36"/>
    <p:sldId id="280" r:id="rId37"/>
    <p:sldId id="282" r:id="rId38"/>
    <p:sldId id="283" r:id="rId39"/>
    <p:sldId id="284" r:id="rId40"/>
    <p:sldId id="285" r:id="rId41"/>
    <p:sldId id="281" r:id="rId42"/>
    <p:sldId id="286" r:id="rId43"/>
    <p:sldId id="287" r:id="rId44"/>
    <p:sldId id="322" r:id="rId45"/>
    <p:sldId id="323" r:id="rId46"/>
    <p:sldId id="311" r:id="rId47"/>
    <p:sldId id="318" r:id="rId48"/>
    <p:sldId id="306" r:id="rId49"/>
    <p:sldId id="292" r:id="rId50"/>
    <p:sldId id="293" r:id="rId51"/>
    <p:sldId id="300" r:id="rId52"/>
    <p:sldId id="301" r:id="rId53"/>
    <p:sldId id="303" r:id="rId54"/>
    <p:sldId id="302" r:id="rId55"/>
    <p:sldId id="291" r:id="rId56"/>
    <p:sldId id="319" r:id="rId57"/>
    <p:sldId id="309" r:id="rId58"/>
  </p:sldIdLst>
  <p:sldSz cx="12192000" cy="6858000"/>
  <p:notesSz cx="7010400" cy="9296400"/>
  <p:custDataLst>
    <p:tags r:id="rId61"/>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855" autoAdjust="0"/>
    <p:restoredTop sz="86387" autoAdjust="0"/>
  </p:normalViewPr>
  <p:slideViewPr>
    <p:cSldViewPr snapToGrid="0">
      <p:cViewPr varScale="1">
        <p:scale>
          <a:sx n="59" d="100"/>
          <a:sy n="59" d="100"/>
        </p:scale>
        <p:origin x="508" y="60"/>
      </p:cViewPr>
      <p:guideLst/>
    </p:cSldViewPr>
  </p:slideViewPr>
  <p:outlineViewPr>
    <p:cViewPr>
      <p:scale>
        <a:sx n="33" d="100"/>
        <a:sy n="33" d="100"/>
      </p:scale>
      <p:origin x="0" y="-12404"/>
    </p:cViewPr>
  </p:outlineViewPr>
  <p:notesTextViewPr>
    <p:cViewPr>
      <p:scale>
        <a:sx n="3" d="2"/>
        <a:sy n="3" d="2"/>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handoutMaster" Target="handoutMasters/handoutMaster1.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r>
              <a:rPr lang="en-US" smtClean="0"/>
              <a:t>VA Freedom of Information Advisory Council</a:t>
            </a:r>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r>
              <a:rPr lang="en-US" smtClean="0"/>
              <a:t>Records Training</a:t>
            </a:r>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DC2B6483-79A8-4CAC-904A-B332FF3AF40B}" type="slidenum">
              <a:rPr lang="en-US" smtClean="0"/>
              <a:t>‹#›</a:t>
            </a:fld>
            <a:endParaRPr lang="en-US"/>
          </a:p>
        </p:txBody>
      </p:sp>
    </p:spTree>
    <p:extLst>
      <p:ext uri="{BB962C8B-B14F-4D97-AF65-F5344CB8AC3E}">
        <p14:creationId xmlns:p14="http://schemas.microsoft.com/office/powerpoint/2010/main" val="2135506314"/>
      </p:ext>
    </p:extLst>
  </p:cSld>
  <p:clrMap bg1="lt1" tx1="dk1" bg2="lt2" tx2="dk2" accent1="accent1" accent2="accent2" accent3="accent3" accent4="accent4" accent5="accent5" accent6="accent6" hlink="hlink" folHlink="folHlink"/>
  <p:hf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r>
              <a:rPr lang="en-US" smtClean="0"/>
              <a:t>VA Freedom of Information Advisory Council</a:t>
            </a:r>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r>
              <a:rPr lang="en-US" smtClean="0"/>
              <a:t>Records Training</a:t>
            </a:r>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3D6D0C1F-EBDE-4715-B101-DE3EDE745367}" type="slidenum">
              <a:rPr lang="en-US" smtClean="0"/>
              <a:t>‹#›</a:t>
            </a:fld>
            <a:endParaRPr lang="en-US"/>
          </a:p>
        </p:txBody>
      </p:sp>
    </p:spTree>
    <p:extLst>
      <p:ext uri="{BB962C8B-B14F-4D97-AF65-F5344CB8AC3E}">
        <p14:creationId xmlns:p14="http://schemas.microsoft.com/office/powerpoint/2010/main" val="169143125"/>
      </p:ext>
    </p:extLst>
  </p:cSld>
  <p:clrMap bg1="lt1" tx1="dk1" bg2="lt2" tx2="dk2" accent1="accent1" accent2="accent2" accent3="accent3" accent4="accent4" accent5="accent5" accent6="accent6" hlink="hlink" folHlink="folHlink"/>
  <p:hf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D6D0C1F-EBDE-4715-B101-DE3EDE745367}" type="slidenum">
              <a:rPr lang="en-US" smtClean="0"/>
              <a:t>1</a:t>
            </a:fld>
            <a:endParaRPr lang="en-US"/>
          </a:p>
        </p:txBody>
      </p:sp>
      <p:sp>
        <p:nvSpPr>
          <p:cNvPr id="5" name="Date Placeholder 4"/>
          <p:cNvSpPr>
            <a:spLocks noGrp="1"/>
          </p:cNvSpPr>
          <p:nvPr>
            <p:ph type="dt" idx="11"/>
          </p:nvPr>
        </p:nvSpPr>
        <p:spPr/>
        <p:txBody>
          <a:bodyPr/>
          <a:lstStyle/>
          <a:p>
            <a:r>
              <a:rPr lang="en-US" smtClean="0"/>
              <a:t>Records Training</a:t>
            </a:r>
            <a:endParaRPr lang="en-US"/>
          </a:p>
        </p:txBody>
      </p:sp>
      <p:sp>
        <p:nvSpPr>
          <p:cNvPr id="6" name="Header Placeholder 5"/>
          <p:cNvSpPr>
            <a:spLocks noGrp="1"/>
          </p:cNvSpPr>
          <p:nvPr>
            <p:ph type="hdr" sz="quarter" idx="12"/>
          </p:nvPr>
        </p:nvSpPr>
        <p:spPr/>
        <p:txBody>
          <a:bodyPr/>
          <a:lstStyle/>
          <a:p>
            <a:r>
              <a:rPr lang="en-US" smtClean="0"/>
              <a:t>VA Freedom of Information Advisory Council</a:t>
            </a:r>
            <a:endParaRPr lang="en-US"/>
          </a:p>
        </p:txBody>
      </p:sp>
    </p:spTree>
    <p:extLst>
      <p:ext uri="{BB962C8B-B14F-4D97-AF65-F5344CB8AC3E}">
        <p14:creationId xmlns:p14="http://schemas.microsoft.com/office/powerpoint/2010/main" val="196790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32592F-336F-456C-B252-3130BF5DC561}" type="slidenum">
              <a:rPr lang="en-US" smtClean="0"/>
              <a:t>25</a:t>
            </a:fld>
            <a:endParaRPr lang="en-US"/>
          </a:p>
        </p:txBody>
      </p:sp>
      <p:sp>
        <p:nvSpPr>
          <p:cNvPr id="5" name="Date Placeholder 4"/>
          <p:cNvSpPr>
            <a:spLocks noGrp="1"/>
          </p:cNvSpPr>
          <p:nvPr>
            <p:ph type="dt" idx="11"/>
          </p:nvPr>
        </p:nvSpPr>
        <p:spPr/>
        <p:txBody>
          <a:bodyPr/>
          <a:lstStyle/>
          <a:p>
            <a:r>
              <a:rPr lang="en-US" smtClean="0"/>
              <a:t>Access to Public Meetings Training</a:t>
            </a:r>
            <a:endParaRPr lang="en-US"/>
          </a:p>
        </p:txBody>
      </p:sp>
      <p:sp>
        <p:nvSpPr>
          <p:cNvPr id="6" name="Header Placeholder 5"/>
          <p:cNvSpPr>
            <a:spLocks noGrp="1"/>
          </p:cNvSpPr>
          <p:nvPr>
            <p:ph type="hdr" sz="quarter" idx="12"/>
          </p:nvPr>
        </p:nvSpPr>
        <p:spPr/>
        <p:txBody>
          <a:bodyPr/>
          <a:lstStyle/>
          <a:p>
            <a:r>
              <a:rPr lang="en-US" smtClean="0"/>
              <a:t>VA Freedom of Information Advisory Council</a:t>
            </a:r>
            <a:endParaRPr lang="en-US"/>
          </a:p>
        </p:txBody>
      </p:sp>
    </p:spTree>
    <p:extLst>
      <p:ext uri="{BB962C8B-B14F-4D97-AF65-F5344CB8AC3E}">
        <p14:creationId xmlns:p14="http://schemas.microsoft.com/office/powerpoint/2010/main" val="42597684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40594" lvl="1" indent="-174708">
              <a:buFont typeface="Arial" panose="020B0604020202020204" pitchFamily="34" charset="0"/>
              <a:buChar char="•"/>
            </a:pPr>
            <a:endParaRPr lang="en-US" dirty="0" smtClean="0"/>
          </a:p>
        </p:txBody>
      </p:sp>
      <p:sp>
        <p:nvSpPr>
          <p:cNvPr id="4" name="Slide Number Placeholder 3"/>
          <p:cNvSpPr>
            <a:spLocks noGrp="1"/>
          </p:cNvSpPr>
          <p:nvPr>
            <p:ph type="sldNum" sz="quarter" idx="10"/>
          </p:nvPr>
        </p:nvSpPr>
        <p:spPr/>
        <p:txBody>
          <a:bodyPr/>
          <a:lstStyle/>
          <a:p>
            <a:fld id="{3B32592F-336F-456C-B252-3130BF5DC561}" type="slidenum">
              <a:rPr lang="en-US" smtClean="0"/>
              <a:t>26</a:t>
            </a:fld>
            <a:endParaRPr lang="en-US"/>
          </a:p>
        </p:txBody>
      </p:sp>
      <p:sp>
        <p:nvSpPr>
          <p:cNvPr id="5" name="Date Placeholder 4"/>
          <p:cNvSpPr>
            <a:spLocks noGrp="1"/>
          </p:cNvSpPr>
          <p:nvPr>
            <p:ph type="dt" idx="11"/>
          </p:nvPr>
        </p:nvSpPr>
        <p:spPr/>
        <p:txBody>
          <a:bodyPr/>
          <a:lstStyle/>
          <a:p>
            <a:r>
              <a:rPr lang="en-US" smtClean="0"/>
              <a:t>Access to Public Meetings Training</a:t>
            </a:r>
            <a:endParaRPr lang="en-US"/>
          </a:p>
        </p:txBody>
      </p:sp>
      <p:sp>
        <p:nvSpPr>
          <p:cNvPr id="6" name="Header Placeholder 5"/>
          <p:cNvSpPr>
            <a:spLocks noGrp="1"/>
          </p:cNvSpPr>
          <p:nvPr>
            <p:ph type="hdr" sz="quarter" idx="12"/>
          </p:nvPr>
        </p:nvSpPr>
        <p:spPr/>
        <p:txBody>
          <a:bodyPr/>
          <a:lstStyle/>
          <a:p>
            <a:r>
              <a:rPr lang="en-US" smtClean="0"/>
              <a:t>VA Freedom of Information Advisory Council</a:t>
            </a:r>
            <a:endParaRPr lang="en-US"/>
          </a:p>
        </p:txBody>
      </p:sp>
    </p:spTree>
    <p:extLst>
      <p:ext uri="{BB962C8B-B14F-4D97-AF65-F5344CB8AC3E}">
        <p14:creationId xmlns:p14="http://schemas.microsoft.com/office/powerpoint/2010/main" val="1293757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3B32592F-336F-456C-B252-3130BF5DC561}" type="slidenum">
              <a:rPr lang="en-US" smtClean="0"/>
              <a:t>28</a:t>
            </a:fld>
            <a:endParaRPr lang="en-US"/>
          </a:p>
        </p:txBody>
      </p:sp>
      <p:sp>
        <p:nvSpPr>
          <p:cNvPr id="5" name="Date Placeholder 4"/>
          <p:cNvSpPr>
            <a:spLocks noGrp="1"/>
          </p:cNvSpPr>
          <p:nvPr>
            <p:ph type="dt" idx="11"/>
          </p:nvPr>
        </p:nvSpPr>
        <p:spPr/>
        <p:txBody>
          <a:bodyPr/>
          <a:lstStyle/>
          <a:p>
            <a:r>
              <a:rPr lang="en-US" smtClean="0"/>
              <a:t>Access to Public Meetings Training</a:t>
            </a:r>
            <a:endParaRPr lang="en-US"/>
          </a:p>
        </p:txBody>
      </p:sp>
      <p:sp>
        <p:nvSpPr>
          <p:cNvPr id="6" name="Header Placeholder 5"/>
          <p:cNvSpPr>
            <a:spLocks noGrp="1"/>
          </p:cNvSpPr>
          <p:nvPr>
            <p:ph type="hdr" sz="quarter" idx="12"/>
          </p:nvPr>
        </p:nvSpPr>
        <p:spPr/>
        <p:txBody>
          <a:bodyPr/>
          <a:lstStyle/>
          <a:p>
            <a:r>
              <a:rPr lang="en-US" smtClean="0"/>
              <a:t>VA Freedom of Information Advisory Council</a:t>
            </a:r>
            <a:endParaRPr lang="en-US"/>
          </a:p>
        </p:txBody>
      </p:sp>
    </p:spTree>
    <p:extLst>
      <p:ext uri="{BB962C8B-B14F-4D97-AF65-F5344CB8AC3E}">
        <p14:creationId xmlns:p14="http://schemas.microsoft.com/office/powerpoint/2010/main" val="12244560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32592F-336F-456C-B252-3130BF5DC561}" type="slidenum">
              <a:rPr lang="en-US" smtClean="0"/>
              <a:t>30</a:t>
            </a:fld>
            <a:endParaRPr lang="en-US"/>
          </a:p>
        </p:txBody>
      </p:sp>
      <p:sp>
        <p:nvSpPr>
          <p:cNvPr id="5" name="Date Placeholder 4"/>
          <p:cNvSpPr>
            <a:spLocks noGrp="1"/>
          </p:cNvSpPr>
          <p:nvPr>
            <p:ph type="dt" idx="11"/>
          </p:nvPr>
        </p:nvSpPr>
        <p:spPr/>
        <p:txBody>
          <a:bodyPr/>
          <a:lstStyle/>
          <a:p>
            <a:r>
              <a:rPr lang="en-US" smtClean="0"/>
              <a:t>Access to Public Meetings Training</a:t>
            </a:r>
            <a:endParaRPr lang="en-US"/>
          </a:p>
        </p:txBody>
      </p:sp>
      <p:sp>
        <p:nvSpPr>
          <p:cNvPr id="6" name="Header Placeholder 5"/>
          <p:cNvSpPr>
            <a:spLocks noGrp="1"/>
          </p:cNvSpPr>
          <p:nvPr>
            <p:ph type="hdr" sz="quarter" idx="12"/>
          </p:nvPr>
        </p:nvSpPr>
        <p:spPr/>
        <p:txBody>
          <a:bodyPr/>
          <a:lstStyle/>
          <a:p>
            <a:r>
              <a:rPr lang="en-US" smtClean="0"/>
              <a:t>VA Freedom of Information Advisory Council</a:t>
            </a:r>
            <a:endParaRPr lang="en-US"/>
          </a:p>
        </p:txBody>
      </p:sp>
    </p:spTree>
    <p:extLst>
      <p:ext uri="{BB962C8B-B14F-4D97-AF65-F5344CB8AC3E}">
        <p14:creationId xmlns:p14="http://schemas.microsoft.com/office/powerpoint/2010/main" val="3158872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3B32592F-336F-456C-B252-3130BF5DC561}" type="slidenum">
              <a:rPr lang="en-US" smtClean="0"/>
              <a:t>31</a:t>
            </a:fld>
            <a:endParaRPr lang="en-US"/>
          </a:p>
        </p:txBody>
      </p:sp>
      <p:sp>
        <p:nvSpPr>
          <p:cNvPr id="5" name="Date Placeholder 4"/>
          <p:cNvSpPr>
            <a:spLocks noGrp="1"/>
          </p:cNvSpPr>
          <p:nvPr>
            <p:ph type="dt" idx="11"/>
          </p:nvPr>
        </p:nvSpPr>
        <p:spPr/>
        <p:txBody>
          <a:bodyPr/>
          <a:lstStyle/>
          <a:p>
            <a:r>
              <a:rPr lang="en-US" smtClean="0"/>
              <a:t>Access to Public Meetings Training</a:t>
            </a:r>
            <a:endParaRPr lang="en-US"/>
          </a:p>
        </p:txBody>
      </p:sp>
      <p:sp>
        <p:nvSpPr>
          <p:cNvPr id="6" name="Header Placeholder 5"/>
          <p:cNvSpPr>
            <a:spLocks noGrp="1"/>
          </p:cNvSpPr>
          <p:nvPr>
            <p:ph type="hdr" sz="quarter" idx="12"/>
          </p:nvPr>
        </p:nvSpPr>
        <p:spPr/>
        <p:txBody>
          <a:bodyPr/>
          <a:lstStyle/>
          <a:p>
            <a:r>
              <a:rPr lang="en-US" smtClean="0"/>
              <a:t>VA Freedom of Information Advisory Council</a:t>
            </a:r>
            <a:endParaRPr lang="en-US"/>
          </a:p>
        </p:txBody>
      </p:sp>
    </p:spTree>
    <p:extLst>
      <p:ext uri="{BB962C8B-B14F-4D97-AF65-F5344CB8AC3E}">
        <p14:creationId xmlns:p14="http://schemas.microsoft.com/office/powerpoint/2010/main" val="30724427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endParaRPr lang="en-US" b="1" i="1" dirty="0"/>
          </a:p>
        </p:txBody>
      </p:sp>
      <p:sp>
        <p:nvSpPr>
          <p:cNvPr id="4" name="Slide Number Placeholder 3"/>
          <p:cNvSpPr>
            <a:spLocks noGrp="1"/>
          </p:cNvSpPr>
          <p:nvPr>
            <p:ph type="sldNum" sz="quarter" idx="10"/>
          </p:nvPr>
        </p:nvSpPr>
        <p:spPr/>
        <p:txBody>
          <a:bodyPr/>
          <a:lstStyle/>
          <a:p>
            <a:fld id="{3B32592F-336F-456C-B252-3130BF5DC561}" type="slidenum">
              <a:rPr lang="en-US" smtClean="0"/>
              <a:t>32</a:t>
            </a:fld>
            <a:endParaRPr lang="en-US"/>
          </a:p>
        </p:txBody>
      </p:sp>
      <p:sp>
        <p:nvSpPr>
          <p:cNvPr id="5" name="Date Placeholder 4"/>
          <p:cNvSpPr>
            <a:spLocks noGrp="1"/>
          </p:cNvSpPr>
          <p:nvPr>
            <p:ph type="dt" idx="11"/>
          </p:nvPr>
        </p:nvSpPr>
        <p:spPr/>
        <p:txBody>
          <a:bodyPr/>
          <a:lstStyle/>
          <a:p>
            <a:r>
              <a:rPr lang="en-US" smtClean="0"/>
              <a:t>Access to Public Meetings Training</a:t>
            </a:r>
            <a:endParaRPr lang="en-US"/>
          </a:p>
        </p:txBody>
      </p:sp>
      <p:sp>
        <p:nvSpPr>
          <p:cNvPr id="6" name="Header Placeholder 5"/>
          <p:cNvSpPr>
            <a:spLocks noGrp="1"/>
          </p:cNvSpPr>
          <p:nvPr>
            <p:ph type="hdr" sz="quarter" idx="12"/>
          </p:nvPr>
        </p:nvSpPr>
        <p:spPr/>
        <p:txBody>
          <a:bodyPr/>
          <a:lstStyle/>
          <a:p>
            <a:r>
              <a:rPr lang="en-US" smtClean="0"/>
              <a:t>VA Freedom of Information Advisory Council</a:t>
            </a:r>
            <a:endParaRPr lang="en-US"/>
          </a:p>
        </p:txBody>
      </p:sp>
    </p:spTree>
    <p:extLst>
      <p:ext uri="{BB962C8B-B14F-4D97-AF65-F5344CB8AC3E}">
        <p14:creationId xmlns:p14="http://schemas.microsoft.com/office/powerpoint/2010/main" val="19699921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0" dirty="0" smtClean="0"/>
              <a:t>Open meetings require allowing the public physical entry (logistics permitting) (</a:t>
            </a:r>
            <a:r>
              <a:rPr lang="en-US" b="0" i="1" dirty="0" smtClean="0"/>
              <a:t>Suffolk City School Board v. </a:t>
            </a:r>
            <a:r>
              <a:rPr lang="en-US" b="0" i="1" dirty="0" err="1" smtClean="0"/>
              <a:t>Wahlstrom</a:t>
            </a:r>
            <a:r>
              <a:rPr lang="en-US" b="0" dirty="0" smtClean="0"/>
              <a:t>, Va.</a:t>
            </a:r>
            <a:r>
              <a:rPr lang="en-US" b="0" baseline="0" dirty="0" smtClean="0"/>
              <a:t> 2023)</a:t>
            </a:r>
            <a:endParaRPr lang="en-US" b="0" dirty="0"/>
          </a:p>
        </p:txBody>
      </p:sp>
      <p:sp>
        <p:nvSpPr>
          <p:cNvPr id="4" name="Slide Number Placeholder 3"/>
          <p:cNvSpPr>
            <a:spLocks noGrp="1"/>
          </p:cNvSpPr>
          <p:nvPr>
            <p:ph type="sldNum" sz="quarter" idx="10"/>
          </p:nvPr>
        </p:nvSpPr>
        <p:spPr/>
        <p:txBody>
          <a:bodyPr/>
          <a:lstStyle/>
          <a:p>
            <a:fld id="{3B32592F-336F-456C-B252-3130BF5DC561}" type="slidenum">
              <a:rPr lang="en-US" smtClean="0"/>
              <a:t>33</a:t>
            </a:fld>
            <a:endParaRPr lang="en-US"/>
          </a:p>
        </p:txBody>
      </p:sp>
      <p:sp>
        <p:nvSpPr>
          <p:cNvPr id="5" name="Date Placeholder 4"/>
          <p:cNvSpPr>
            <a:spLocks noGrp="1"/>
          </p:cNvSpPr>
          <p:nvPr>
            <p:ph type="dt" idx="11"/>
          </p:nvPr>
        </p:nvSpPr>
        <p:spPr/>
        <p:txBody>
          <a:bodyPr/>
          <a:lstStyle/>
          <a:p>
            <a:r>
              <a:rPr lang="en-US" smtClean="0"/>
              <a:t>Access to Public Meetings Training</a:t>
            </a:r>
            <a:endParaRPr lang="en-US"/>
          </a:p>
        </p:txBody>
      </p:sp>
      <p:sp>
        <p:nvSpPr>
          <p:cNvPr id="6" name="Header Placeholder 5"/>
          <p:cNvSpPr>
            <a:spLocks noGrp="1"/>
          </p:cNvSpPr>
          <p:nvPr>
            <p:ph type="hdr" sz="quarter" idx="12"/>
          </p:nvPr>
        </p:nvSpPr>
        <p:spPr/>
        <p:txBody>
          <a:bodyPr/>
          <a:lstStyle/>
          <a:p>
            <a:r>
              <a:rPr lang="en-US" smtClean="0"/>
              <a:t>VA Freedom of Information Advisory Council</a:t>
            </a:r>
            <a:endParaRPr lang="en-US"/>
          </a:p>
        </p:txBody>
      </p:sp>
    </p:spTree>
    <p:extLst>
      <p:ext uri="{BB962C8B-B14F-4D97-AF65-F5344CB8AC3E}">
        <p14:creationId xmlns:p14="http://schemas.microsoft.com/office/powerpoint/2010/main" val="20693289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3B32592F-336F-456C-B252-3130BF5DC561}" type="slidenum">
              <a:rPr lang="en-US" smtClean="0"/>
              <a:t>34</a:t>
            </a:fld>
            <a:endParaRPr lang="en-US"/>
          </a:p>
        </p:txBody>
      </p:sp>
      <p:sp>
        <p:nvSpPr>
          <p:cNvPr id="5" name="Date Placeholder 4"/>
          <p:cNvSpPr>
            <a:spLocks noGrp="1"/>
          </p:cNvSpPr>
          <p:nvPr>
            <p:ph type="dt" idx="11"/>
          </p:nvPr>
        </p:nvSpPr>
        <p:spPr/>
        <p:txBody>
          <a:bodyPr/>
          <a:lstStyle/>
          <a:p>
            <a:r>
              <a:rPr lang="en-US" smtClean="0"/>
              <a:t>Access to Public Meetings Training</a:t>
            </a:r>
            <a:endParaRPr lang="en-US"/>
          </a:p>
        </p:txBody>
      </p:sp>
      <p:sp>
        <p:nvSpPr>
          <p:cNvPr id="6" name="Header Placeholder 5"/>
          <p:cNvSpPr>
            <a:spLocks noGrp="1"/>
          </p:cNvSpPr>
          <p:nvPr>
            <p:ph type="hdr" sz="quarter" idx="12"/>
          </p:nvPr>
        </p:nvSpPr>
        <p:spPr/>
        <p:txBody>
          <a:bodyPr/>
          <a:lstStyle/>
          <a:p>
            <a:r>
              <a:rPr lang="en-US" smtClean="0"/>
              <a:t>VA Freedom of Information Advisory Council</a:t>
            </a:r>
            <a:endParaRPr lang="en-US"/>
          </a:p>
        </p:txBody>
      </p:sp>
    </p:spTree>
    <p:extLst>
      <p:ext uri="{BB962C8B-B14F-4D97-AF65-F5344CB8AC3E}">
        <p14:creationId xmlns:p14="http://schemas.microsoft.com/office/powerpoint/2010/main" val="40088982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3B32592F-336F-456C-B252-3130BF5DC561}" type="slidenum">
              <a:rPr lang="en-US" smtClean="0"/>
              <a:t>35</a:t>
            </a:fld>
            <a:endParaRPr lang="en-US"/>
          </a:p>
        </p:txBody>
      </p:sp>
      <p:sp>
        <p:nvSpPr>
          <p:cNvPr id="5" name="Date Placeholder 4"/>
          <p:cNvSpPr>
            <a:spLocks noGrp="1"/>
          </p:cNvSpPr>
          <p:nvPr>
            <p:ph type="dt" idx="11"/>
          </p:nvPr>
        </p:nvSpPr>
        <p:spPr/>
        <p:txBody>
          <a:bodyPr/>
          <a:lstStyle/>
          <a:p>
            <a:r>
              <a:rPr lang="en-US" smtClean="0"/>
              <a:t>Access to Public Meetings Training</a:t>
            </a:r>
            <a:endParaRPr lang="en-US"/>
          </a:p>
        </p:txBody>
      </p:sp>
      <p:sp>
        <p:nvSpPr>
          <p:cNvPr id="6" name="Header Placeholder 5"/>
          <p:cNvSpPr>
            <a:spLocks noGrp="1"/>
          </p:cNvSpPr>
          <p:nvPr>
            <p:ph type="hdr" sz="quarter" idx="12"/>
          </p:nvPr>
        </p:nvSpPr>
        <p:spPr/>
        <p:txBody>
          <a:bodyPr/>
          <a:lstStyle/>
          <a:p>
            <a:r>
              <a:rPr lang="en-US" smtClean="0"/>
              <a:t>VA Freedom of Information Advisory Council</a:t>
            </a:r>
            <a:endParaRPr lang="en-US"/>
          </a:p>
        </p:txBody>
      </p:sp>
    </p:spTree>
    <p:extLst>
      <p:ext uri="{BB962C8B-B14F-4D97-AF65-F5344CB8AC3E}">
        <p14:creationId xmlns:p14="http://schemas.microsoft.com/office/powerpoint/2010/main" val="38145156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3B32592F-336F-456C-B252-3130BF5DC561}" type="slidenum">
              <a:rPr lang="en-US" smtClean="0"/>
              <a:t>36</a:t>
            </a:fld>
            <a:endParaRPr lang="en-US"/>
          </a:p>
        </p:txBody>
      </p:sp>
      <p:sp>
        <p:nvSpPr>
          <p:cNvPr id="5" name="Date Placeholder 4"/>
          <p:cNvSpPr>
            <a:spLocks noGrp="1"/>
          </p:cNvSpPr>
          <p:nvPr>
            <p:ph type="dt" idx="11"/>
          </p:nvPr>
        </p:nvSpPr>
        <p:spPr/>
        <p:txBody>
          <a:bodyPr/>
          <a:lstStyle/>
          <a:p>
            <a:r>
              <a:rPr lang="en-US" smtClean="0"/>
              <a:t>Access to Public Meetings Training</a:t>
            </a:r>
            <a:endParaRPr lang="en-US"/>
          </a:p>
        </p:txBody>
      </p:sp>
      <p:sp>
        <p:nvSpPr>
          <p:cNvPr id="6" name="Header Placeholder 5"/>
          <p:cNvSpPr>
            <a:spLocks noGrp="1"/>
          </p:cNvSpPr>
          <p:nvPr>
            <p:ph type="hdr" sz="quarter" idx="12"/>
          </p:nvPr>
        </p:nvSpPr>
        <p:spPr/>
        <p:txBody>
          <a:bodyPr/>
          <a:lstStyle/>
          <a:p>
            <a:r>
              <a:rPr lang="en-US" smtClean="0"/>
              <a:t>VA Freedom of Information Advisory Council</a:t>
            </a:r>
            <a:endParaRPr lang="en-US"/>
          </a:p>
        </p:txBody>
      </p:sp>
    </p:spTree>
    <p:extLst>
      <p:ext uri="{BB962C8B-B14F-4D97-AF65-F5344CB8AC3E}">
        <p14:creationId xmlns:p14="http://schemas.microsoft.com/office/powerpoint/2010/main" val="11555511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VA Freedom of Information Advisory Council</a:t>
            </a:r>
            <a:endParaRPr lang="en-US"/>
          </a:p>
        </p:txBody>
      </p:sp>
      <p:sp>
        <p:nvSpPr>
          <p:cNvPr id="5" name="Date Placeholder 4"/>
          <p:cNvSpPr>
            <a:spLocks noGrp="1"/>
          </p:cNvSpPr>
          <p:nvPr>
            <p:ph type="dt" idx="11"/>
          </p:nvPr>
        </p:nvSpPr>
        <p:spPr/>
        <p:txBody>
          <a:bodyPr/>
          <a:lstStyle/>
          <a:p>
            <a:r>
              <a:rPr lang="en-US" smtClean="0"/>
              <a:t>Records Training</a:t>
            </a:r>
            <a:endParaRPr lang="en-US"/>
          </a:p>
        </p:txBody>
      </p:sp>
      <p:sp>
        <p:nvSpPr>
          <p:cNvPr id="6" name="Slide Number Placeholder 5"/>
          <p:cNvSpPr>
            <a:spLocks noGrp="1"/>
          </p:cNvSpPr>
          <p:nvPr>
            <p:ph type="sldNum" sz="quarter" idx="12"/>
          </p:nvPr>
        </p:nvSpPr>
        <p:spPr/>
        <p:txBody>
          <a:bodyPr/>
          <a:lstStyle/>
          <a:p>
            <a:fld id="{3D6D0C1F-EBDE-4715-B101-DE3EDE745367}" type="slidenum">
              <a:rPr lang="en-US" smtClean="0"/>
              <a:t>5</a:t>
            </a:fld>
            <a:endParaRPr lang="en-US"/>
          </a:p>
        </p:txBody>
      </p:sp>
    </p:spTree>
    <p:extLst>
      <p:ext uri="{BB962C8B-B14F-4D97-AF65-F5344CB8AC3E}">
        <p14:creationId xmlns:p14="http://schemas.microsoft.com/office/powerpoint/2010/main" val="30324071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3B32592F-336F-456C-B252-3130BF5DC561}" type="slidenum">
              <a:rPr lang="en-US" smtClean="0"/>
              <a:t>38</a:t>
            </a:fld>
            <a:endParaRPr lang="en-US"/>
          </a:p>
        </p:txBody>
      </p:sp>
      <p:sp>
        <p:nvSpPr>
          <p:cNvPr id="5" name="Date Placeholder 4"/>
          <p:cNvSpPr>
            <a:spLocks noGrp="1"/>
          </p:cNvSpPr>
          <p:nvPr>
            <p:ph type="dt" idx="11"/>
          </p:nvPr>
        </p:nvSpPr>
        <p:spPr/>
        <p:txBody>
          <a:bodyPr/>
          <a:lstStyle/>
          <a:p>
            <a:r>
              <a:rPr lang="en-US" smtClean="0"/>
              <a:t>Access to Public Meetings Training</a:t>
            </a:r>
            <a:endParaRPr lang="en-US"/>
          </a:p>
        </p:txBody>
      </p:sp>
      <p:sp>
        <p:nvSpPr>
          <p:cNvPr id="6" name="Header Placeholder 5"/>
          <p:cNvSpPr>
            <a:spLocks noGrp="1"/>
          </p:cNvSpPr>
          <p:nvPr>
            <p:ph type="hdr" sz="quarter" idx="12"/>
          </p:nvPr>
        </p:nvSpPr>
        <p:spPr/>
        <p:txBody>
          <a:bodyPr/>
          <a:lstStyle/>
          <a:p>
            <a:r>
              <a:rPr lang="en-US" smtClean="0"/>
              <a:t>VA Freedom of Information Advisory Council</a:t>
            </a:r>
            <a:endParaRPr lang="en-US"/>
          </a:p>
        </p:txBody>
      </p:sp>
    </p:spTree>
    <p:extLst>
      <p:ext uri="{BB962C8B-B14F-4D97-AF65-F5344CB8AC3E}">
        <p14:creationId xmlns:p14="http://schemas.microsoft.com/office/powerpoint/2010/main" val="42420570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32592F-336F-456C-B252-3130BF5DC561}" type="slidenum">
              <a:rPr lang="en-US" smtClean="0"/>
              <a:t>39</a:t>
            </a:fld>
            <a:endParaRPr lang="en-US"/>
          </a:p>
        </p:txBody>
      </p:sp>
      <p:sp>
        <p:nvSpPr>
          <p:cNvPr id="5" name="Date Placeholder 4"/>
          <p:cNvSpPr>
            <a:spLocks noGrp="1"/>
          </p:cNvSpPr>
          <p:nvPr>
            <p:ph type="dt" idx="11"/>
          </p:nvPr>
        </p:nvSpPr>
        <p:spPr/>
        <p:txBody>
          <a:bodyPr/>
          <a:lstStyle/>
          <a:p>
            <a:r>
              <a:rPr lang="en-US" smtClean="0"/>
              <a:t>Access to Public Meetings Training</a:t>
            </a:r>
            <a:endParaRPr lang="en-US"/>
          </a:p>
        </p:txBody>
      </p:sp>
      <p:sp>
        <p:nvSpPr>
          <p:cNvPr id="6" name="Header Placeholder 5"/>
          <p:cNvSpPr>
            <a:spLocks noGrp="1"/>
          </p:cNvSpPr>
          <p:nvPr>
            <p:ph type="hdr" sz="quarter" idx="12"/>
          </p:nvPr>
        </p:nvSpPr>
        <p:spPr/>
        <p:txBody>
          <a:bodyPr/>
          <a:lstStyle/>
          <a:p>
            <a:r>
              <a:rPr lang="en-US" smtClean="0"/>
              <a:t>VA Freedom of Information Advisory Council</a:t>
            </a:r>
            <a:endParaRPr lang="en-US"/>
          </a:p>
        </p:txBody>
      </p:sp>
    </p:spTree>
    <p:extLst>
      <p:ext uri="{BB962C8B-B14F-4D97-AF65-F5344CB8AC3E}">
        <p14:creationId xmlns:p14="http://schemas.microsoft.com/office/powerpoint/2010/main" val="12420384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32592F-336F-456C-B252-3130BF5DC561}" type="slidenum">
              <a:rPr lang="en-US" smtClean="0"/>
              <a:t>40</a:t>
            </a:fld>
            <a:endParaRPr lang="en-US"/>
          </a:p>
        </p:txBody>
      </p:sp>
      <p:sp>
        <p:nvSpPr>
          <p:cNvPr id="5" name="Date Placeholder 4"/>
          <p:cNvSpPr>
            <a:spLocks noGrp="1"/>
          </p:cNvSpPr>
          <p:nvPr>
            <p:ph type="dt" idx="11"/>
          </p:nvPr>
        </p:nvSpPr>
        <p:spPr/>
        <p:txBody>
          <a:bodyPr/>
          <a:lstStyle/>
          <a:p>
            <a:r>
              <a:rPr lang="en-US" smtClean="0"/>
              <a:t>Access to Public Meetings Training</a:t>
            </a:r>
            <a:endParaRPr lang="en-US"/>
          </a:p>
        </p:txBody>
      </p:sp>
      <p:sp>
        <p:nvSpPr>
          <p:cNvPr id="6" name="Header Placeholder 5"/>
          <p:cNvSpPr>
            <a:spLocks noGrp="1"/>
          </p:cNvSpPr>
          <p:nvPr>
            <p:ph type="hdr" sz="quarter" idx="12"/>
          </p:nvPr>
        </p:nvSpPr>
        <p:spPr/>
        <p:txBody>
          <a:bodyPr/>
          <a:lstStyle/>
          <a:p>
            <a:r>
              <a:rPr lang="en-US" smtClean="0"/>
              <a:t>VA Freedom of Information Advisory Council</a:t>
            </a:r>
            <a:endParaRPr lang="en-US"/>
          </a:p>
        </p:txBody>
      </p:sp>
    </p:spTree>
    <p:extLst>
      <p:ext uri="{BB962C8B-B14F-4D97-AF65-F5344CB8AC3E}">
        <p14:creationId xmlns:p14="http://schemas.microsoft.com/office/powerpoint/2010/main" val="24980038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3B32592F-336F-456C-B252-3130BF5DC561}" type="slidenum">
              <a:rPr lang="en-US" smtClean="0"/>
              <a:t>41</a:t>
            </a:fld>
            <a:endParaRPr lang="en-US"/>
          </a:p>
        </p:txBody>
      </p:sp>
      <p:sp>
        <p:nvSpPr>
          <p:cNvPr id="5" name="Date Placeholder 4"/>
          <p:cNvSpPr>
            <a:spLocks noGrp="1"/>
          </p:cNvSpPr>
          <p:nvPr>
            <p:ph type="dt" idx="11"/>
          </p:nvPr>
        </p:nvSpPr>
        <p:spPr/>
        <p:txBody>
          <a:bodyPr/>
          <a:lstStyle/>
          <a:p>
            <a:r>
              <a:rPr lang="en-US" smtClean="0"/>
              <a:t>Access to Public Meetings Training</a:t>
            </a:r>
            <a:endParaRPr lang="en-US"/>
          </a:p>
        </p:txBody>
      </p:sp>
      <p:sp>
        <p:nvSpPr>
          <p:cNvPr id="6" name="Header Placeholder 5"/>
          <p:cNvSpPr>
            <a:spLocks noGrp="1"/>
          </p:cNvSpPr>
          <p:nvPr>
            <p:ph type="hdr" sz="quarter" idx="12"/>
          </p:nvPr>
        </p:nvSpPr>
        <p:spPr/>
        <p:txBody>
          <a:bodyPr/>
          <a:lstStyle/>
          <a:p>
            <a:r>
              <a:rPr lang="en-US" smtClean="0"/>
              <a:t>VA Freedom of Information Advisory Council</a:t>
            </a:r>
            <a:endParaRPr lang="en-US"/>
          </a:p>
        </p:txBody>
      </p:sp>
    </p:spTree>
    <p:extLst>
      <p:ext uri="{BB962C8B-B14F-4D97-AF65-F5344CB8AC3E}">
        <p14:creationId xmlns:p14="http://schemas.microsoft.com/office/powerpoint/2010/main" val="3911610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3B32592F-336F-456C-B252-3130BF5DC561}" type="slidenum">
              <a:rPr lang="en-US" smtClean="0"/>
              <a:t>42</a:t>
            </a:fld>
            <a:endParaRPr lang="en-US"/>
          </a:p>
        </p:txBody>
      </p:sp>
      <p:sp>
        <p:nvSpPr>
          <p:cNvPr id="5" name="Date Placeholder 4"/>
          <p:cNvSpPr>
            <a:spLocks noGrp="1"/>
          </p:cNvSpPr>
          <p:nvPr>
            <p:ph type="dt" idx="11"/>
          </p:nvPr>
        </p:nvSpPr>
        <p:spPr/>
        <p:txBody>
          <a:bodyPr/>
          <a:lstStyle/>
          <a:p>
            <a:r>
              <a:rPr lang="en-US" smtClean="0"/>
              <a:t>Access to Public Meetings Training</a:t>
            </a:r>
            <a:endParaRPr lang="en-US"/>
          </a:p>
        </p:txBody>
      </p:sp>
      <p:sp>
        <p:nvSpPr>
          <p:cNvPr id="6" name="Header Placeholder 5"/>
          <p:cNvSpPr>
            <a:spLocks noGrp="1"/>
          </p:cNvSpPr>
          <p:nvPr>
            <p:ph type="hdr" sz="quarter" idx="12"/>
          </p:nvPr>
        </p:nvSpPr>
        <p:spPr/>
        <p:txBody>
          <a:bodyPr/>
          <a:lstStyle/>
          <a:p>
            <a:r>
              <a:rPr lang="en-US" smtClean="0"/>
              <a:t>VA Freedom of Information Advisory Council</a:t>
            </a:r>
            <a:endParaRPr lang="en-US"/>
          </a:p>
        </p:txBody>
      </p:sp>
    </p:spTree>
    <p:extLst>
      <p:ext uri="{BB962C8B-B14F-4D97-AF65-F5344CB8AC3E}">
        <p14:creationId xmlns:p14="http://schemas.microsoft.com/office/powerpoint/2010/main" val="33050832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3D6D0C1F-EBDE-4715-B101-DE3EDE745367}" type="slidenum">
              <a:rPr lang="en-US" smtClean="0"/>
              <a:t>13</a:t>
            </a:fld>
            <a:endParaRPr lang="en-US"/>
          </a:p>
        </p:txBody>
      </p:sp>
      <p:sp>
        <p:nvSpPr>
          <p:cNvPr id="5" name="Date Placeholder 4"/>
          <p:cNvSpPr>
            <a:spLocks noGrp="1"/>
          </p:cNvSpPr>
          <p:nvPr>
            <p:ph type="dt" idx="11"/>
          </p:nvPr>
        </p:nvSpPr>
        <p:spPr/>
        <p:txBody>
          <a:bodyPr/>
          <a:lstStyle/>
          <a:p>
            <a:r>
              <a:rPr lang="en-US" smtClean="0"/>
              <a:t>Records Training</a:t>
            </a:r>
            <a:endParaRPr lang="en-US"/>
          </a:p>
        </p:txBody>
      </p:sp>
      <p:sp>
        <p:nvSpPr>
          <p:cNvPr id="6" name="Header Placeholder 5"/>
          <p:cNvSpPr>
            <a:spLocks noGrp="1"/>
          </p:cNvSpPr>
          <p:nvPr>
            <p:ph type="hdr" sz="quarter" idx="12"/>
          </p:nvPr>
        </p:nvSpPr>
        <p:spPr/>
        <p:txBody>
          <a:bodyPr/>
          <a:lstStyle/>
          <a:p>
            <a:r>
              <a:rPr lang="en-US" smtClean="0"/>
              <a:t>VA Freedom of Information Advisory Council</a:t>
            </a:r>
            <a:endParaRPr lang="en-US"/>
          </a:p>
        </p:txBody>
      </p:sp>
    </p:spTree>
    <p:extLst>
      <p:ext uri="{BB962C8B-B14F-4D97-AF65-F5344CB8AC3E}">
        <p14:creationId xmlns:p14="http://schemas.microsoft.com/office/powerpoint/2010/main" val="38622903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endParaRPr lang="en-US" b="0" baseline="0" dirty="0" smtClean="0"/>
          </a:p>
          <a:p>
            <a:pPr marL="174708" indent="-174708">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3D6D0C1F-EBDE-4715-B101-DE3EDE745367}" type="slidenum">
              <a:rPr lang="en-US" smtClean="0"/>
              <a:t>15</a:t>
            </a:fld>
            <a:endParaRPr lang="en-US"/>
          </a:p>
        </p:txBody>
      </p:sp>
      <p:sp>
        <p:nvSpPr>
          <p:cNvPr id="5" name="Date Placeholder 4"/>
          <p:cNvSpPr>
            <a:spLocks noGrp="1"/>
          </p:cNvSpPr>
          <p:nvPr>
            <p:ph type="dt" idx="11"/>
          </p:nvPr>
        </p:nvSpPr>
        <p:spPr/>
        <p:txBody>
          <a:bodyPr/>
          <a:lstStyle/>
          <a:p>
            <a:r>
              <a:rPr lang="en-US" smtClean="0"/>
              <a:t>Records Training</a:t>
            </a:r>
            <a:endParaRPr lang="en-US"/>
          </a:p>
        </p:txBody>
      </p:sp>
      <p:sp>
        <p:nvSpPr>
          <p:cNvPr id="6" name="Header Placeholder 5"/>
          <p:cNvSpPr>
            <a:spLocks noGrp="1"/>
          </p:cNvSpPr>
          <p:nvPr>
            <p:ph type="hdr" sz="quarter" idx="12"/>
          </p:nvPr>
        </p:nvSpPr>
        <p:spPr/>
        <p:txBody>
          <a:bodyPr/>
          <a:lstStyle/>
          <a:p>
            <a:r>
              <a:rPr lang="en-US" smtClean="0"/>
              <a:t>VA Freedom of Information Advisory Council</a:t>
            </a:r>
            <a:endParaRPr lang="en-US"/>
          </a:p>
        </p:txBody>
      </p:sp>
    </p:spTree>
    <p:extLst>
      <p:ext uri="{BB962C8B-B14F-4D97-AF65-F5344CB8AC3E}">
        <p14:creationId xmlns:p14="http://schemas.microsoft.com/office/powerpoint/2010/main" val="36030999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3D6D0C1F-EBDE-4715-B101-DE3EDE745367}" type="slidenum">
              <a:rPr lang="en-US" smtClean="0"/>
              <a:t>17</a:t>
            </a:fld>
            <a:endParaRPr lang="en-US"/>
          </a:p>
        </p:txBody>
      </p:sp>
      <p:sp>
        <p:nvSpPr>
          <p:cNvPr id="5" name="Date Placeholder 4"/>
          <p:cNvSpPr>
            <a:spLocks noGrp="1"/>
          </p:cNvSpPr>
          <p:nvPr>
            <p:ph type="dt" idx="11"/>
          </p:nvPr>
        </p:nvSpPr>
        <p:spPr/>
        <p:txBody>
          <a:bodyPr/>
          <a:lstStyle/>
          <a:p>
            <a:r>
              <a:rPr lang="en-US" smtClean="0"/>
              <a:t>Records Training</a:t>
            </a:r>
            <a:endParaRPr lang="en-US"/>
          </a:p>
        </p:txBody>
      </p:sp>
      <p:sp>
        <p:nvSpPr>
          <p:cNvPr id="6" name="Header Placeholder 5"/>
          <p:cNvSpPr>
            <a:spLocks noGrp="1"/>
          </p:cNvSpPr>
          <p:nvPr>
            <p:ph type="hdr" sz="quarter" idx="12"/>
          </p:nvPr>
        </p:nvSpPr>
        <p:spPr/>
        <p:txBody>
          <a:bodyPr/>
          <a:lstStyle/>
          <a:p>
            <a:r>
              <a:rPr lang="en-US" smtClean="0"/>
              <a:t>VA Freedom of Information Advisory Council</a:t>
            </a:r>
            <a:endParaRPr lang="en-US"/>
          </a:p>
        </p:txBody>
      </p:sp>
    </p:spTree>
    <p:extLst>
      <p:ext uri="{BB962C8B-B14F-4D97-AF65-F5344CB8AC3E}">
        <p14:creationId xmlns:p14="http://schemas.microsoft.com/office/powerpoint/2010/main" val="39526844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6D0C1F-EBDE-4715-B101-DE3EDE745367}" type="slidenum">
              <a:rPr lang="en-US" smtClean="0"/>
              <a:t>18</a:t>
            </a:fld>
            <a:endParaRPr lang="en-US"/>
          </a:p>
        </p:txBody>
      </p:sp>
      <p:sp>
        <p:nvSpPr>
          <p:cNvPr id="5" name="Date Placeholder 4"/>
          <p:cNvSpPr>
            <a:spLocks noGrp="1"/>
          </p:cNvSpPr>
          <p:nvPr>
            <p:ph type="dt" idx="11"/>
          </p:nvPr>
        </p:nvSpPr>
        <p:spPr/>
        <p:txBody>
          <a:bodyPr/>
          <a:lstStyle/>
          <a:p>
            <a:r>
              <a:rPr lang="en-US" smtClean="0"/>
              <a:t>Records Training</a:t>
            </a:r>
            <a:endParaRPr lang="en-US"/>
          </a:p>
        </p:txBody>
      </p:sp>
      <p:sp>
        <p:nvSpPr>
          <p:cNvPr id="6" name="Header Placeholder 5"/>
          <p:cNvSpPr>
            <a:spLocks noGrp="1"/>
          </p:cNvSpPr>
          <p:nvPr>
            <p:ph type="hdr" sz="quarter" idx="12"/>
          </p:nvPr>
        </p:nvSpPr>
        <p:spPr/>
        <p:txBody>
          <a:bodyPr/>
          <a:lstStyle/>
          <a:p>
            <a:r>
              <a:rPr lang="en-US" smtClean="0"/>
              <a:t>VA Freedom of Information Advisory Council</a:t>
            </a:r>
            <a:endParaRPr lang="en-US"/>
          </a:p>
        </p:txBody>
      </p:sp>
    </p:spTree>
    <p:extLst>
      <p:ext uri="{BB962C8B-B14F-4D97-AF65-F5344CB8AC3E}">
        <p14:creationId xmlns:p14="http://schemas.microsoft.com/office/powerpoint/2010/main" val="34791820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3D6D0C1F-EBDE-4715-B101-DE3EDE745367}" type="slidenum">
              <a:rPr lang="en-US" smtClean="0"/>
              <a:t>19</a:t>
            </a:fld>
            <a:endParaRPr lang="en-US"/>
          </a:p>
        </p:txBody>
      </p:sp>
      <p:sp>
        <p:nvSpPr>
          <p:cNvPr id="5" name="Date Placeholder 4"/>
          <p:cNvSpPr>
            <a:spLocks noGrp="1"/>
          </p:cNvSpPr>
          <p:nvPr>
            <p:ph type="dt" idx="11"/>
          </p:nvPr>
        </p:nvSpPr>
        <p:spPr/>
        <p:txBody>
          <a:bodyPr/>
          <a:lstStyle/>
          <a:p>
            <a:r>
              <a:rPr lang="en-US" smtClean="0"/>
              <a:t>Records Training</a:t>
            </a:r>
            <a:endParaRPr lang="en-US"/>
          </a:p>
        </p:txBody>
      </p:sp>
      <p:sp>
        <p:nvSpPr>
          <p:cNvPr id="6" name="Header Placeholder 5"/>
          <p:cNvSpPr>
            <a:spLocks noGrp="1"/>
          </p:cNvSpPr>
          <p:nvPr>
            <p:ph type="hdr" sz="quarter" idx="12"/>
          </p:nvPr>
        </p:nvSpPr>
        <p:spPr/>
        <p:txBody>
          <a:bodyPr/>
          <a:lstStyle/>
          <a:p>
            <a:r>
              <a:rPr lang="en-US" smtClean="0"/>
              <a:t>VA Freedom of Information Advisory Council</a:t>
            </a:r>
            <a:endParaRPr lang="en-US"/>
          </a:p>
        </p:txBody>
      </p:sp>
    </p:spTree>
    <p:extLst>
      <p:ext uri="{BB962C8B-B14F-4D97-AF65-F5344CB8AC3E}">
        <p14:creationId xmlns:p14="http://schemas.microsoft.com/office/powerpoint/2010/main" val="29979795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3D6D0C1F-EBDE-4715-B101-DE3EDE745367}" type="slidenum">
              <a:rPr lang="en-US" smtClean="0"/>
              <a:t>23</a:t>
            </a:fld>
            <a:endParaRPr lang="en-US"/>
          </a:p>
        </p:txBody>
      </p:sp>
      <p:sp>
        <p:nvSpPr>
          <p:cNvPr id="5" name="Date Placeholder 4"/>
          <p:cNvSpPr>
            <a:spLocks noGrp="1"/>
          </p:cNvSpPr>
          <p:nvPr>
            <p:ph type="dt" idx="11"/>
          </p:nvPr>
        </p:nvSpPr>
        <p:spPr/>
        <p:txBody>
          <a:bodyPr/>
          <a:lstStyle/>
          <a:p>
            <a:r>
              <a:rPr lang="en-US" smtClean="0"/>
              <a:t>Records Training</a:t>
            </a:r>
            <a:endParaRPr lang="en-US"/>
          </a:p>
        </p:txBody>
      </p:sp>
      <p:sp>
        <p:nvSpPr>
          <p:cNvPr id="6" name="Header Placeholder 5"/>
          <p:cNvSpPr>
            <a:spLocks noGrp="1"/>
          </p:cNvSpPr>
          <p:nvPr>
            <p:ph type="hdr" sz="quarter" idx="12"/>
          </p:nvPr>
        </p:nvSpPr>
        <p:spPr/>
        <p:txBody>
          <a:bodyPr/>
          <a:lstStyle/>
          <a:p>
            <a:r>
              <a:rPr lang="en-US" smtClean="0"/>
              <a:t>VA Freedom of Information Advisory Council</a:t>
            </a:r>
            <a:endParaRPr lang="en-US"/>
          </a:p>
        </p:txBody>
      </p:sp>
    </p:spTree>
    <p:extLst>
      <p:ext uri="{BB962C8B-B14F-4D97-AF65-F5344CB8AC3E}">
        <p14:creationId xmlns:p14="http://schemas.microsoft.com/office/powerpoint/2010/main" val="31868734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VA Freedom of Information Advisory Council</a:t>
            </a:r>
            <a:endParaRPr lang="en-US"/>
          </a:p>
        </p:txBody>
      </p:sp>
      <p:sp>
        <p:nvSpPr>
          <p:cNvPr id="5" name="Date Placeholder 4"/>
          <p:cNvSpPr>
            <a:spLocks noGrp="1"/>
          </p:cNvSpPr>
          <p:nvPr>
            <p:ph type="dt" idx="11"/>
          </p:nvPr>
        </p:nvSpPr>
        <p:spPr/>
        <p:txBody>
          <a:bodyPr/>
          <a:lstStyle/>
          <a:p>
            <a:r>
              <a:rPr lang="en-US" smtClean="0"/>
              <a:t>Records Training</a:t>
            </a:r>
            <a:endParaRPr lang="en-US"/>
          </a:p>
        </p:txBody>
      </p:sp>
      <p:sp>
        <p:nvSpPr>
          <p:cNvPr id="6" name="Slide Number Placeholder 5"/>
          <p:cNvSpPr>
            <a:spLocks noGrp="1"/>
          </p:cNvSpPr>
          <p:nvPr>
            <p:ph type="sldNum" sz="quarter" idx="12"/>
          </p:nvPr>
        </p:nvSpPr>
        <p:spPr/>
        <p:txBody>
          <a:bodyPr/>
          <a:lstStyle/>
          <a:p>
            <a:fld id="{3D6D0C1F-EBDE-4715-B101-DE3EDE745367}" type="slidenum">
              <a:rPr lang="en-US" smtClean="0"/>
              <a:t>24</a:t>
            </a:fld>
            <a:endParaRPr lang="en-US"/>
          </a:p>
        </p:txBody>
      </p:sp>
    </p:spTree>
    <p:extLst>
      <p:ext uri="{BB962C8B-B14F-4D97-AF65-F5344CB8AC3E}">
        <p14:creationId xmlns:p14="http://schemas.microsoft.com/office/powerpoint/2010/main" val="126114358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3.xml"/><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5C2EBCB-B090-4579-AD28-14785616E845}" type="datetime1">
              <a:rPr lang="en-US" smtClean="0"/>
              <a:t>11/1/2023</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DC40CF1A-DFDC-4619-A544-563ED4251C22}"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ustDataLst>
      <p:tags r:id="rId1"/>
    </p:custDataLst>
    <p:extLst>
      <p:ext uri="{BB962C8B-B14F-4D97-AF65-F5344CB8AC3E}">
        <p14:creationId xmlns:p14="http://schemas.microsoft.com/office/powerpoint/2010/main" val="809186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69E22753-C173-4AF5-BE99-322CCD0A451D}" type="datetime1">
              <a:rPr lang="en-US" smtClean="0"/>
              <a:t>11/1/2023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40CF1A-DFDC-4619-A544-563ED4251C22}" type="slidenum">
              <a:rPr lang="en-US" smtClean="0"/>
              <a:t>‹#›</a:t>
            </a:fld>
            <a:endParaRPr lang="en-US"/>
          </a:p>
        </p:txBody>
      </p:sp>
    </p:spTree>
    <p:extLst>
      <p:ext uri="{BB962C8B-B14F-4D97-AF65-F5344CB8AC3E}">
        <p14:creationId xmlns:p14="http://schemas.microsoft.com/office/powerpoint/2010/main" val="2481406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D0A9239-A1CF-4FB3-9652-DA25F29091DA}" type="datetime1">
              <a:rPr lang="en-US" smtClean="0"/>
              <a:t>11/1/2023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40CF1A-DFDC-4619-A544-563ED4251C22}"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11798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EAE8AA8-D014-41F9-AC75-44EEA505FB24}" type="datetime1">
              <a:rPr lang="en-US" smtClean="0"/>
              <a:t>11/1/2023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40CF1A-DFDC-4619-A544-563ED4251C22}"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3068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3440D87-695B-43A5-8C1B-9CAB7C131587}" type="datetime1">
              <a:rPr lang="en-US" smtClean="0"/>
              <a:t>11/1/2023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40CF1A-DFDC-4619-A544-563ED4251C22}" type="slidenum">
              <a:rPr lang="en-US" smtClean="0"/>
              <a:t>‹#›</a:t>
            </a:fld>
            <a:endParaRPr lang="en-US"/>
          </a:p>
        </p:txBody>
      </p:sp>
    </p:spTree>
    <p:extLst>
      <p:ext uri="{BB962C8B-B14F-4D97-AF65-F5344CB8AC3E}">
        <p14:creationId xmlns:p14="http://schemas.microsoft.com/office/powerpoint/2010/main" val="3519262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FBA5975-1819-49FE-BEB1-795C6BFC1CCB}" type="datetime1">
              <a:rPr lang="en-US" smtClean="0"/>
              <a:t>11/1/2023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40CF1A-DFDC-4619-A544-563ED4251C22}"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79275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ED09EC5-46E4-4BA3-8DD2-783431C1EBA4}" type="datetime1">
              <a:rPr lang="en-US" smtClean="0"/>
              <a:t>11/1/2023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40CF1A-DFDC-4619-A544-563ED4251C22}"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63769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E12A098-6EB7-4171-AE98-AC4616394C60}" type="datetime1">
              <a:rPr lang="en-US" smtClean="0"/>
              <a:t>11/1/2023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40CF1A-DFDC-4619-A544-563ED4251C22}"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47741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07BB42E-7EFA-454D-BD9D-8C79672153A4}" type="datetime1">
              <a:rPr lang="en-US" smtClean="0"/>
              <a:t>11/1/2023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40CF1A-DFDC-4619-A544-563ED4251C22}"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60444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CBA2EF82-7614-4E2D-877A-3D0F5ABAEA0F}" type="datetime1">
              <a:rPr lang="en-US" smtClean="0"/>
              <a:t>11/1/2023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40CF1A-DFDC-4619-A544-563ED4251C22}" type="slidenum">
              <a:rPr lang="en-US" smtClean="0"/>
              <a:t>‹#›</a:t>
            </a:fld>
            <a:endParaRPr lang="en-US"/>
          </a:p>
        </p:txBody>
      </p:sp>
    </p:spTree>
    <p:custDataLst>
      <p:tags r:id="rId1"/>
    </p:custDataLst>
    <p:extLst>
      <p:ext uri="{BB962C8B-B14F-4D97-AF65-F5344CB8AC3E}">
        <p14:creationId xmlns:p14="http://schemas.microsoft.com/office/powerpoint/2010/main" val="440625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B0DB1CF-BCC1-4EFC-AA75-7ADEB43151AB}" type="datetime1">
              <a:rPr lang="en-US" smtClean="0"/>
              <a:t>11/1/2023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40CF1A-DFDC-4619-A544-563ED4251C22}"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08054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6CC9F21-49C4-4EE9-895C-3EB1760F4288}" type="datetime1">
              <a:rPr lang="en-US" smtClean="0"/>
              <a:t>11/1/2023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40CF1A-DFDC-4619-A544-563ED4251C22}" type="slidenum">
              <a:rPr lang="en-US" smtClean="0"/>
              <a:t>‹#›</a:t>
            </a:fld>
            <a:endParaRPr lang="en-US"/>
          </a:p>
        </p:txBody>
      </p:sp>
    </p:spTree>
    <p:extLst>
      <p:ext uri="{BB962C8B-B14F-4D97-AF65-F5344CB8AC3E}">
        <p14:creationId xmlns:p14="http://schemas.microsoft.com/office/powerpoint/2010/main" val="2780888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FC949D4-352A-41FF-81DA-896F25179676}" type="datetime1">
              <a:rPr lang="en-US" smtClean="0"/>
              <a:t>11/1/2023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C40CF1A-DFDC-4619-A544-563ED4251C22}"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60213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30C9FFC-8E11-4A97-8F0B-C91B2132EF81}" type="datetime1">
              <a:rPr lang="en-US" smtClean="0"/>
              <a:t>11/1/2023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C40CF1A-DFDC-4619-A544-563ED4251C22}"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14740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2719A4-05A1-4AE1-B03D-C9730B1804FB}" type="datetime1">
              <a:rPr lang="en-US" smtClean="0"/>
              <a:t>11/1/2023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C40CF1A-DFDC-4619-A544-563ED4251C22}" type="slidenum">
              <a:rPr lang="en-US" smtClean="0"/>
              <a:t>‹#›</a:t>
            </a:fld>
            <a:endParaRPr lang="en-US"/>
          </a:p>
        </p:txBody>
      </p:sp>
    </p:spTree>
    <p:extLst>
      <p:ext uri="{BB962C8B-B14F-4D97-AF65-F5344CB8AC3E}">
        <p14:creationId xmlns:p14="http://schemas.microsoft.com/office/powerpoint/2010/main" val="569014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B34E95A-71BD-4E2E-8303-A2A5D1641D7F}" type="datetime1">
              <a:rPr lang="en-US" smtClean="0"/>
              <a:t>11/1/2023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40CF1A-DFDC-4619-A544-563ED4251C22}"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93599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27236029-1945-4F63-97AA-DD367A61680F}" type="datetime1">
              <a:rPr lang="en-US" smtClean="0"/>
              <a:t>11/1/2023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40CF1A-DFDC-4619-A544-563ED4251C22}" type="slidenum">
              <a:rPr lang="en-US" smtClean="0"/>
              <a:t>‹#›</a:t>
            </a:fld>
            <a:endParaRPr lang="en-US"/>
          </a:p>
        </p:txBody>
      </p:sp>
    </p:spTree>
    <p:extLst>
      <p:ext uri="{BB962C8B-B14F-4D97-AF65-F5344CB8AC3E}">
        <p14:creationId xmlns:p14="http://schemas.microsoft.com/office/powerpoint/2010/main" val="97960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ags" Target="../tags/tag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1">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1">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EC5646FF-4DE8-48EC-B7EA-CAB8F94FE72E}" type="datetime1">
              <a:rPr lang="en-US" smtClean="0"/>
              <a:t>11/1/2023</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C40CF1A-DFDC-4619-A544-563ED4251C22}" type="slidenum">
              <a:rPr lang="en-US" smtClean="0"/>
              <a:t>‹#›</a:t>
            </a:fld>
            <a:endParaRPr lang="en-US"/>
          </a:p>
        </p:txBody>
      </p:sp>
    </p:spTree>
    <p:custDataLst>
      <p:tags r:id="rId19"/>
    </p:custDataLst>
    <p:extLst>
      <p:ext uri="{BB962C8B-B14F-4D97-AF65-F5344CB8AC3E}">
        <p14:creationId xmlns:p14="http://schemas.microsoft.com/office/powerpoint/2010/main" val="95614569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5.xml"/><Relationship Id="rId5" Type="http://schemas.openxmlformats.org/officeDocument/2006/relationships/hyperlink" Target="mailto:foiacouncil@dls.virginia.gov" TargetMode="External"/><Relationship Id="rId4" Type="http://schemas.openxmlformats.org/officeDocument/2006/relationships/hyperlink" Target="http://foiacouncil.dls.virginia.gov/" TargetMode="Externa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1.xml.rels><?xml version="1.0" encoding="UTF-8" standalone="yes"?>
<Relationships xmlns="http://schemas.openxmlformats.org/package/2006/relationships"><Relationship Id="rId8" Type="http://schemas.openxmlformats.org/officeDocument/2006/relationships/hyperlink" Target="https://law.lis.virginia.gov/vacode/title22.1/chapter7/section22.1-72/" TargetMode="External"/><Relationship Id="rId3" Type="http://schemas.openxmlformats.org/officeDocument/2006/relationships/hyperlink" Target="https://law.lis.virginia.gov/vacode/title16.1/" TargetMode="External"/><Relationship Id="rId7" Type="http://schemas.openxmlformats.org/officeDocument/2006/relationships/hyperlink" Target="https://law.lis.virginia.gov/vacode/title15.2/" TargetMode="External"/><Relationship Id="rId2" Type="http://schemas.openxmlformats.org/officeDocument/2006/relationships/slideLayout" Target="../slideLayouts/slideLayout2.xml"/><Relationship Id="rId1" Type="http://schemas.openxmlformats.org/officeDocument/2006/relationships/tags" Target="../tags/tag15.xml"/><Relationship Id="rId6" Type="http://schemas.openxmlformats.org/officeDocument/2006/relationships/hyperlink" Target="https://law.lis.virginia.gov/vacodefull/title15.2/chapter14/article2/" TargetMode="External"/><Relationship Id="rId5" Type="http://schemas.openxmlformats.org/officeDocument/2006/relationships/hyperlink" Target="https://www.vacourts.gov/courts/scv/rulesofcourt.pdf" TargetMode="External"/><Relationship Id="rId10" Type="http://schemas.openxmlformats.org/officeDocument/2006/relationships/hyperlink" Target="https://law.lis.virginia.gov/vacode/title58.1/chapter0/section58.1-3/" TargetMode="External"/><Relationship Id="rId4" Type="http://schemas.openxmlformats.org/officeDocument/2006/relationships/hyperlink" Target="https://law.lis.virginia.gov/vacode/title17.1/" TargetMode="External"/><Relationship Id="rId9" Type="http://schemas.openxmlformats.org/officeDocument/2006/relationships/hyperlink" Target="https://law.lis.virginia.gov/vacode/title22.1/chapter7/section22.1-75/"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law.lis.virginia.gov/vacode/title2.2/chapter37/section2.2-3704/" TargetMode="External"/><Relationship Id="rId2" Type="http://schemas.openxmlformats.org/officeDocument/2006/relationships/slideLayout" Target="../slideLayouts/slideLayout1.xml"/><Relationship Id="rId1" Type="http://schemas.openxmlformats.org/officeDocument/2006/relationships/tags" Target="../tags/tag16.xml"/><Relationship Id="rId4" Type="http://schemas.openxmlformats.org/officeDocument/2006/relationships/hyperlink" Target="https://law.lis.virginia.gov/vacode/title2.2/chapter37/section2.2-3706.1/" TargetMode="Externa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17.xml"/><Relationship Id="rId4" Type="http://schemas.openxmlformats.org/officeDocument/2006/relationships/hyperlink" Target="https://law.lis.virginia.gov/vacode/title2.2/chapter37/section2.2-3701/"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law.lis.virginia.gov/vacode/title2.2/chapter37/section2.2-3704/" TargetMode="External"/><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20.xml.rels><?xml version="1.0" encoding="UTF-8" standalone="yes"?>
<Relationships xmlns="http://schemas.openxmlformats.org/package/2006/relationships"><Relationship Id="rId3" Type="http://schemas.openxmlformats.org/officeDocument/2006/relationships/hyperlink" Target="https://law.lis.virginia.gov/vacode/title2.2/chapter37/section2.2-3704.01/" TargetMode="External"/><Relationship Id="rId2" Type="http://schemas.openxmlformats.org/officeDocument/2006/relationships/slideLayout" Target="../slideLayouts/slideLayout2.xml"/><Relationship Id="rId1" Type="http://schemas.openxmlformats.org/officeDocument/2006/relationships/tags" Target="../tags/tag24.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5.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6.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27.xml"/><Relationship Id="rId5" Type="http://schemas.openxmlformats.org/officeDocument/2006/relationships/hyperlink" Target="https://law.lis.virginia.gov/vacode/title2.2/chapter37/section2.2-3705.6/" TargetMode="External"/><Relationship Id="rId4" Type="http://schemas.openxmlformats.org/officeDocument/2006/relationships/hyperlink" Target="https://law.lis.virginia.gov/vacode/title2.2/chapter37/section2.2-3705.1/" TargetMode="Externa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xml"/><Relationship Id="rId1" Type="http://schemas.openxmlformats.org/officeDocument/2006/relationships/tags" Target="../tags/tag28.xml"/><Relationship Id="rId5" Type="http://schemas.openxmlformats.org/officeDocument/2006/relationships/hyperlink" Target="https://law.lis.virginia.gov/vacode/title2.2/chapter37/section2.2-3712/" TargetMode="External"/><Relationship Id="rId4" Type="http://schemas.openxmlformats.org/officeDocument/2006/relationships/hyperlink" Target="https://law.lis.virginia.gov/vacode/title2.2/chapter37/section2.2-3707/" TargetMode="External"/></Relationships>
</file>

<file path=ppt/slides/_rels/slide25.xml.rels><?xml version="1.0" encoding="UTF-8" standalone="yes"?>
<Relationships xmlns="http://schemas.openxmlformats.org/package/2006/relationships"><Relationship Id="rId8" Type="http://schemas.openxmlformats.org/officeDocument/2006/relationships/hyperlink" Target="https://law.lis.virginia.gov/vacode/title2.2/chapter37/section2.2-3711/" TargetMode="External"/><Relationship Id="rId3" Type="http://schemas.openxmlformats.org/officeDocument/2006/relationships/notesSlide" Target="../notesSlides/notesSlide10.xml"/><Relationship Id="rId7" Type="http://schemas.openxmlformats.org/officeDocument/2006/relationships/hyperlink" Target="https://law.lis.virginia.gov/vacode/title2.2/chapter37/section2.2-3710/" TargetMode="External"/><Relationship Id="rId2" Type="http://schemas.openxmlformats.org/officeDocument/2006/relationships/slideLayout" Target="../slideLayouts/slideLayout2.xml"/><Relationship Id="rId1" Type="http://schemas.openxmlformats.org/officeDocument/2006/relationships/tags" Target="../tags/tag29.xml"/><Relationship Id="rId6" Type="http://schemas.openxmlformats.org/officeDocument/2006/relationships/hyperlink" Target="https://law.lis.virginia.gov/vacode/title2.2/chapter37/section2.2-3707/" TargetMode="External"/><Relationship Id="rId11" Type="http://schemas.openxmlformats.org/officeDocument/2006/relationships/hyperlink" Target="https://law.lis.virginia.gov/vacode/title2.2/chapter37/section2.2-3708.3/" TargetMode="External"/><Relationship Id="rId5" Type="http://schemas.openxmlformats.org/officeDocument/2006/relationships/hyperlink" Target="https://law.lis.virginia.gov/vacode/title2.2/chapter37/section2.2-3701/" TargetMode="External"/><Relationship Id="rId10" Type="http://schemas.openxmlformats.org/officeDocument/2006/relationships/hyperlink" Target="https://law.lis.virginia.gov/vacode/title2.2/chapter37/section2.2-3708.2/" TargetMode="External"/><Relationship Id="rId4" Type="http://schemas.openxmlformats.org/officeDocument/2006/relationships/hyperlink" Target="https://law.lis.virginia.gov/vacode/title2.2/chapter37/section2.2-3700/" TargetMode="External"/><Relationship Id="rId9" Type="http://schemas.openxmlformats.org/officeDocument/2006/relationships/hyperlink" Target="https://law.lis.virginia.gov/vacode/title2.2/chapter37/section2.2-3712/" TargetMode="Externa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30.xml"/><Relationship Id="rId4" Type="http://schemas.openxmlformats.org/officeDocument/2006/relationships/hyperlink" Target="https://law.lis.virginia.gov/vacode/title2.2/chapter37/section2.2-3701/" TargetMode="Externa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1.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32.xml"/><Relationship Id="rId4" Type="http://schemas.openxmlformats.org/officeDocument/2006/relationships/hyperlink" Target="https://law.lis.virginia.gov/vacode/title2.2/chapter37/section2.2-3701/" TargetMode="Externa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3.xml"/></Relationships>
</file>

<file path=ppt/slides/_rels/slide3.xml.rels><?xml version="1.0" encoding="UTF-8" standalone="yes"?>
<Relationships xmlns="http://schemas.openxmlformats.org/package/2006/relationships"><Relationship Id="rId8" Type="http://schemas.openxmlformats.org/officeDocument/2006/relationships/hyperlink" Target="https://law.lis.virginia.gov/vacode/title2.2/chapter37/section2.2-3704.3/" TargetMode="External"/><Relationship Id="rId3" Type="http://schemas.openxmlformats.org/officeDocument/2006/relationships/hyperlink" Target="https://law.lis.virginia.gov/vacode/title2.2/chapter37/section2.2-3700/" TargetMode="External"/><Relationship Id="rId7" Type="http://schemas.openxmlformats.org/officeDocument/2006/relationships/hyperlink" Target="https://law.lis.virginia.gov/vacode/title2.2/chapter37/section2.2-3704.2/" TargetMode="External"/><Relationship Id="rId12" Type="http://schemas.openxmlformats.org/officeDocument/2006/relationships/hyperlink" Target="https://law.lis.virginia.gov/vacode/title2.2/chapter37/section2.2-3715/" TargetMode="External"/><Relationship Id="rId2" Type="http://schemas.openxmlformats.org/officeDocument/2006/relationships/slideLayout" Target="../slideLayouts/slideLayout2.xml"/><Relationship Id="rId1" Type="http://schemas.openxmlformats.org/officeDocument/2006/relationships/tags" Target="../tags/tag7.xml"/><Relationship Id="rId6" Type="http://schemas.openxmlformats.org/officeDocument/2006/relationships/hyperlink" Target="https://law.lis.virginia.gov/vacode/title2.2/chapter37/section2.2-3706.1/" TargetMode="External"/><Relationship Id="rId11" Type="http://schemas.openxmlformats.org/officeDocument/2006/relationships/hyperlink" Target="https://law.lis.virginia.gov/vacode/title2.2/chapter37/section2.2-3713/" TargetMode="External"/><Relationship Id="rId5" Type="http://schemas.openxmlformats.org/officeDocument/2006/relationships/hyperlink" Target="https://law.lis.virginia.gov/vacode/title2.2/chapter37/section2.2-3704/" TargetMode="External"/><Relationship Id="rId10" Type="http://schemas.openxmlformats.org/officeDocument/2006/relationships/hyperlink" Target="https://law.lis.virginia.gov/vacode/title2.2/chapter37/section2.2-3712/" TargetMode="External"/><Relationship Id="rId4" Type="http://schemas.openxmlformats.org/officeDocument/2006/relationships/hyperlink" Target="https://law.lis.virginia.gov/vacode/title2.2/chapter37/section2.2-3703.1/" TargetMode="External"/><Relationship Id="rId9" Type="http://schemas.openxmlformats.org/officeDocument/2006/relationships/hyperlink" Target="https://law.lis.virginia.gov/vacode/title2.2/chapter37/section2.2-3707/" TargetMode="Externa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34.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35.xml"/><Relationship Id="rId4" Type="http://schemas.openxmlformats.org/officeDocument/2006/relationships/hyperlink" Target="https://law.lis.virginia.gov/vacode/title2.2/chapter37/section2.2-3707/" TargetMode="Externa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36.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37.xml"/><Relationship Id="rId4" Type="http://schemas.openxmlformats.org/officeDocument/2006/relationships/hyperlink" Target="https://law.lis.virginia.gov/vacode/title2.2/chapter37/section2.2-3701/" TargetMode="Externa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38.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39.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40.xml"/></Relationships>
</file>

<file path=ppt/slides/_rels/slide37.xml.rels><?xml version="1.0" encoding="UTF-8" standalone="yes"?>
<Relationships xmlns="http://schemas.openxmlformats.org/package/2006/relationships"><Relationship Id="rId3" Type="http://schemas.openxmlformats.org/officeDocument/2006/relationships/hyperlink" Target="https://law.lis.virginia.gov/vacode/title2.2/chapter37/section2.2-3711/" TargetMode="External"/><Relationship Id="rId2" Type="http://schemas.openxmlformats.org/officeDocument/2006/relationships/slideLayout" Target="../slideLayouts/slideLayout3.xml"/><Relationship Id="rId1" Type="http://schemas.openxmlformats.org/officeDocument/2006/relationships/tags" Target="../tags/tag41.xml"/><Relationship Id="rId4" Type="http://schemas.openxmlformats.org/officeDocument/2006/relationships/hyperlink" Target="https://law.lis.virginia.gov/vacode/title2.2/chapter37/section2.2-3712/" TargetMode="Externa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42.xml"/><Relationship Id="rId4" Type="http://schemas.openxmlformats.org/officeDocument/2006/relationships/hyperlink" Target="https://law.lis.virginia.gov/vacode/title2.2/chapter37/section2.2-3712/" TargetMode="Externa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43.xml"/><Relationship Id="rId4" Type="http://schemas.openxmlformats.org/officeDocument/2006/relationships/hyperlink" Target="https://law.lis.virginia.gov/vacode/title2.2/chapter37/section2.2-3712/"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law.lis.virginia.gov/vacodefull/title30/chapter21/" TargetMode="External"/><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44.xml"/><Relationship Id="rId4" Type="http://schemas.openxmlformats.org/officeDocument/2006/relationships/hyperlink" Target="https://law.lis.virginia.gov/vacode/title2.2/chapter37/section2.2-3712/" TargetMode="Externa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45.xml"/><Relationship Id="rId5" Type="http://schemas.openxmlformats.org/officeDocument/2006/relationships/hyperlink" Target="https://law.lis.virginia.gov/vacode/title2.2/chapter37/section2.2-3711/" TargetMode="External"/><Relationship Id="rId4" Type="http://schemas.openxmlformats.org/officeDocument/2006/relationships/hyperlink" Target="https://law.lis.virginia.gov/vacode/title2.2/chapter37/section2.2-3710/" TargetMode="Externa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ags" Target="../tags/tag46.xml"/><Relationship Id="rId4" Type="http://schemas.openxmlformats.org/officeDocument/2006/relationships/hyperlink" Target="https://law.lis.virginia.gov/vacode/title2.2/chapter37/section2.2-3711/" TargetMode="External"/></Relationships>
</file>

<file path=ppt/slides/_rels/slide43.xml.rels><?xml version="1.0" encoding="UTF-8" standalone="yes"?>
<Relationships xmlns="http://schemas.openxmlformats.org/package/2006/relationships"><Relationship Id="rId3" Type="http://schemas.openxmlformats.org/officeDocument/2006/relationships/hyperlink" Target="https://law.lis.virginia.gov/vacode/title2.2/chapter37/section2.2-3708.2/" TargetMode="External"/><Relationship Id="rId2" Type="http://schemas.openxmlformats.org/officeDocument/2006/relationships/slideLayout" Target="../slideLayouts/slideLayout2.xml"/><Relationship Id="rId1" Type="http://schemas.openxmlformats.org/officeDocument/2006/relationships/tags" Target="../tags/tag47.xml"/><Relationship Id="rId4" Type="http://schemas.openxmlformats.org/officeDocument/2006/relationships/hyperlink" Target="https://law.lis.virginia.gov/vacode/title2.2/chapter37/section2.2-3708.3/" TargetMode="External"/></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8.xml"/></Relationships>
</file>

<file path=ppt/slides/_rels/slide4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9.xml"/></Relationships>
</file>

<file path=ppt/slides/_rels/slide46.xml.rels><?xml version="1.0" encoding="UTF-8" standalone="yes"?>
<Relationships xmlns="http://schemas.openxmlformats.org/package/2006/relationships"><Relationship Id="rId3" Type="http://schemas.openxmlformats.org/officeDocument/2006/relationships/hyperlink" Target="https://law.lis.virginia.gov/vacode/title2.2/chapter37/section2.2-3708.2/" TargetMode="External"/><Relationship Id="rId2" Type="http://schemas.openxmlformats.org/officeDocument/2006/relationships/slideLayout" Target="../slideLayouts/slideLayout2.xml"/><Relationship Id="rId1" Type="http://schemas.openxmlformats.org/officeDocument/2006/relationships/tags" Target="../tags/tag50.xml"/><Relationship Id="rId4" Type="http://schemas.openxmlformats.org/officeDocument/2006/relationships/hyperlink" Target="https://budget.lis.virginia.gov/item/2022/2/HB30/Chapter/4/4-0.01/" TargetMode="External"/></Relationships>
</file>

<file path=ppt/slides/_rels/slide47.xml.rels><?xml version="1.0" encoding="UTF-8" standalone="yes"?>
<Relationships xmlns="http://schemas.openxmlformats.org/package/2006/relationships"><Relationship Id="rId3" Type="http://schemas.openxmlformats.org/officeDocument/2006/relationships/hyperlink" Target="http://foiacouncil.dls.virginia.gov/ref/EMeetGuide2021.pdf" TargetMode="External"/><Relationship Id="rId2" Type="http://schemas.openxmlformats.org/officeDocument/2006/relationships/slideLayout" Target="../slideLayouts/slideLayout2.xml"/><Relationship Id="rId1" Type="http://schemas.openxmlformats.org/officeDocument/2006/relationships/tags" Target="../tags/tag51.xml"/></Relationships>
</file>

<file path=ppt/slides/_rels/slide48.xml.rels><?xml version="1.0" encoding="UTF-8" standalone="yes"?>
<Relationships xmlns="http://schemas.openxmlformats.org/package/2006/relationships"><Relationship Id="rId3" Type="http://schemas.openxmlformats.org/officeDocument/2006/relationships/hyperlink" Target="http://foiacouncil.dls.virginia.gov/ref/FOIASocialMedia.pdf" TargetMode="External"/><Relationship Id="rId2" Type="http://schemas.openxmlformats.org/officeDocument/2006/relationships/slideLayout" Target="../slideLayouts/slideLayout2.xml"/><Relationship Id="rId1" Type="http://schemas.openxmlformats.org/officeDocument/2006/relationships/tags" Target="../tags/tag52.xml"/></Relationships>
</file>

<file path=ppt/slides/_rels/slide4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53.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9.xml"/><Relationship Id="rId4" Type="http://schemas.openxmlformats.org/officeDocument/2006/relationships/hyperlink" Target="https://law.lis.virginia.gov/vacode/title2.2/chapter37/section2.2-3700/" TargetMode="External"/></Relationships>
</file>

<file path=ppt/slides/_rels/slide50.xml.rels><?xml version="1.0" encoding="UTF-8" standalone="yes"?>
<Relationships xmlns="http://schemas.openxmlformats.org/package/2006/relationships"><Relationship Id="rId3" Type="http://schemas.openxmlformats.org/officeDocument/2006/relationships/hyperlink" Target="https://law.lis.virginia.gov/vacode/title2.2/chapter37/section2.2-3713/" TargetMode="External"/><Relationship Id="rId2" Type="http://schemas.openxmlformats.org/officeDocument/2006/relationships/slideLayout" Target="../slideLayouts/slideLayout2.xml"/><Relationship Id="rId1" Type="http://schemas.openxmlformats.org/officeDocument/2006/relationships/tags" Target="../tags/tag54.xml"/></Relationships>
</file>

<file path=ppt/slides/_rels/slide5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5.xml"/></Relationships>
</file>

<file path=ppt/slides/_rels/slide52.xml.rels><?xml version="1.0" encoding="UTF-8" standalone="yes"?>
<Relationships xmlns="http://schemas.openxmlformats.org/package/2006/relationships"><Relationship Id="rId3" Type="http://schemas.openxmlformats.org/officeDocument/2006/relationships/hyperlink" Target="https://law.lis.virginia.gov/vacode/title2.2/chapter37/section2.2-3714/" TargetMode="External"/><Relationship Id="rId2" Type="http://schemas.openxmlformats.org/officeDocument/2006/relationships/slideLayout" Target="../slideLayouts/slideLayout2.xml"/><Relationship Id="rId1" Type="http://schemas.openxmlformats.org/officeDocument/2006/relationships/tags" Target="../tags/tag56.xml"/><Relationship Id="rId4" Type="http://schemas.openxmlformats.org/officeDocument/2006/relationships/hyperlink" Target="https://law.lis.virginia.gov/vacode/title2.2/chapter37/section2.2-3715/" TargetMode="External"/></Relationships>
</file>

<file path=ppt/slides/_rels/slide53.xml.rels><?xml version="1.0" encoding="UTF-8" standalone="yes"?>
<Relationships xmlns="http://schemas.openxmlformats.org/package/2006/relationships"><Relationship Id="rId3" Type="http://schemas.openxmlformats.org/officeDocument/2006/relationships/hyperlink" Target="https://law.lis.virginia.gov/vacode/title2.2/chapter37/section2.2-3714/" TargetMode="External"/><Relationship Id="rId2" Type="http://schemas.openxmlformats.org/officeDocument/2006/relationships/slideLayout" Target="../slideLayouts/slideLayout2.xml"/><Relationship Id="rId1" Type="http://schemas.openxmlformats.org/officeDocument/2006/relationships/tags" Target="../tags/tag57.xml"/></Relationships>
</file>

<file path=ppt/slides/_rels/slide54.xml.rels><?xml version="1.0" encoding="UTF-8" standalone="yes"?>
<Relationships xmlns="http://schemas.openxmlformats.org/package/2006/relationships"><Relationship Id="rId3" Type="http://schemas.openxmlformats.org/officeDocument/2006/relationships/hyperlink" Target="https://law.lis.virginia.gov/vacode/title2.2/chapter37/section2.2-3714/" TargetMode="External"/><Relationship Id="rId2" Type="http://schemas.openxmlformats.org/officeDocument/2006/relationships/slideLayout" Target="../slideLayouts/slideLayout2.xml"/><Relationship Id="rId1" Type="http://schemas.openxmlformats.org/officeDocument/2006/relationships/tags" Target="../tags/tag58.xml"/></Relationships>
</file>

<file path=ppt/slides/_rels/slide55.xml.rels><?xml version="1.0" encoding="UTF-8" standalone="yes"?>
<Relationships xmlns="http://schemas.openxmlformats.org/package/2006/relationships"><Relationship Id="rId3" Type="http://schemas.openxmlformats.org/officeDocument/2006/relationships/hyperlink" Target="http://foiacouncil.dls.virginia.gov/foiacouncil.htm" TargetMode="External"/><Relationship Id="rId2" Type="http://schemas.openxmlformats.org/officeDocument/2006/relationships/slideLayout" Target="../slideLayouts/slideLayout2.xml"/><Relationship Id="rId1" Type="http://schemas.openxmlformats.org/officeDocument/2006/relationships/tags" Target="../tags/tag59.xml"/><Relationship Id="rId4" Type="http://schemas.openxmlformats.org/officeDocument/2006/relationships/hyperlink" Target="https://www.lva.virginia.gov/agencies/records/" TargetMode="External"/></Relationships>
</file>

<file path=ppt/slides/_rels/slide56.xml.rels><?xml version="1.0" encoding="UTF-8" standalone="yes"?>
<Relationships xmlns="http://schemas.openxmlformats.org/package/2006/relationships"><Relationship Id="rId3" Type="http://schemas.openxmlformats.org/officeDocument/2006/relationships/hyperlink" Target="https://www.vml.org/" TargetMode="External"/><Relationship Id="rId2" Type="http://schemas.openxmlformats.org/officeDocument/2006/relationships/slideLayout" Target="../slideLayouts/slideLayout2.xml"/><Relationship Id="rId1" Type="http://schemas.openxmlformats.org/officeDocument/2006/relationships/tags" Target="../tags/tag60.xml"/><Relationship Id="rId5" Type="http://schemas.openxmlformats.org/officeDocument/2006/relationships/hyperlink" Target="https://www.vsba.org/" TargetMode="External"/><Relationship Id="rId4" Type="http://schemas.openxmlformats.org/officeDocument/2006/relationships/hyperlink" Target="https://www.vaco.org/" TargetMode="External"/></Relationships>
</file>

<file path=ppt/slides/_rels/slide57.xml.rels><?xml version="1.0" encoding="UTF-8" standalone="yes"?>
<Relationships xmlns="http://schemas.openxmlformats.org/package/2006/relationships"><Relationship Id="rId8" Type="http://schemas.openxmlformats.org/officeDocument/2006/relationships/hyperlink" Target="http://www.courts.state.va.us/courtadmin/aoc/oes/home.html" TargetMode="External"/><Relationship Id="rId3" Type="http://schemas.openxmlformats.org/officeDocument/2006/relationships/hyperlink" Target="https://www.scb.virginia.gov/" TargetMode="External"/><Relationship Id="rId7" Type="http://schemas.openxmlformats.org/officeDocument/2006/relationships/hyperlink" Target="https://www.vacomrev.com/" TargetMode="External"/><Relationship Id="rId2" Type="http://schemas.openxmlformats.org/officeDocument/2006/relationships/slideLayout" Target="../slideLayouts/slideLayout2.xml"/><Relationship Id="rId1" Type="http://schemas.openxmlformats.org/officeDocument/2006/relationships/tags" Target="../tags/tag61.xml"/><Relationship Id="rId6" Type="http://schemas.openxmlformats.org/officeDocument/2006/relationships/hyperlink" Target="http://www.vatreas.com/" TargetMode="External"/><Relationship Id="rId5" Type="http://schemas.openxmlformats.org/officeDocument/2006/relationships/hyperlink" Target="https://www.virginia.gov/agencies/commonwealths-attorneys-services-council/" TargetMode="External"/><Relationship Id="rId4" Type="http://schemas.openxmlformats.org/officeDocument/2006/relationships/hyperlink" Target="https://vasheriff.org/" TargetMode="External"/><Relationship Id="rId9" Type="http://schemas.openxmlformats.org/officeDocument/2006/relationships/hyperlink" Target="https://vccaonline.org/" TargetMode="Externa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0.xml"/></Relationships>
</file>

<file path=ppt/slides/_rels/slide7.xml.rels><?xml version="1.0" encoding="UTF-8" standalone="yes"?>
<Relationships xmlns="http://schemas.openxmlformats.org/package/2006/relationships"><Relationship Id="rId3" Type="http://schemas.openxmlformats.org/officeDocument/2006/relationships/hyperlink" Target="https://law.lis.virginia.gov/vacode/title2.2/chapter37/section2.2-3704.3/" TargetMode="External"/><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8.xml.rels><?xml version="1.0" encoding="UTF-8" standalone="yes"?>
<Relationships xmlns="http://schemas.openxmlformats.org/package/2006/relationships"><Relationship Id="rId3" Type="http://schemas.openxmlformats.org/officeDocument/2006/relationships/hyperlink" Target="https://law.lis.virginia.gov/vacode/title2.2/chapter37/section2.2-3704.3/" TargetMode="External"/><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9.xml.rels><?xml version="1.0" encoding="UTF-8" standalone="yes"?>
<Relationships xmlns="http://schemas.openxmlformats.org/package/2006/relationships"><Relationship Id="rId3" Type="http://schemas.openxmlformats.org/officeDocument/2006/relationships/hyperlink" Target="https://law.lis.virginia.gov/vacode/title2.2/chapter37/section2.2-3702/" TargetMode="External"/><Relationship Id="rId2" Type="http://schemas.openxmlformats.org/officeDocument/2006/relationships/slideLayout" Target="../slideLayouts/slideLayout2.xml"/><Relationship Id="rId1" Type="http://schemas.openxmlformats.org/officeDocument/2006/relationships/tags" Target="../tags/tag13.xml"/><Relationship Id="rId4" Type="http://schemas.openxmlformats.org/officeDocument/2006/relationships/hyperlink" Target="http://foiacouncil.dls.virginia.gov/foiacouncil.ht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92398" y="1540701"/>
            <a:ext cx="6815669" cy="1979113"/>
          </a:xfrm>
        </p:spPr>
        <p:txBody>
          <a:bodyPr/>
          <a:lstStyle/>
          <a:p>
            <a:r>
              <a:rPr lang="en-US" sz="3200" dirty="0" smtClean="0"/>
              <a:t>The Virginia Freedom of Information Act (FOIA) </a:t>
            </a:r>
            <a:r>
              <a:rPr lang="en-US" sz="3200" dirty="0"/>
              <a:t/>
            </a:r>
            <a:br>
              <a:rPr lang="en-US" sz="3200" dirty="0"/>
            </a:br>
            <a:r>
              <a:rPr lang="en-US" sz="3200" dirty="0"/>
              <a:t>For Local </a:t>
            </a:r>
            <a:r>
              <a:rPr lang="en-US" sz="3200" dirty="0" smtClean="0"/>
              <a:t>Officials</a:t>
            </a:r>
            <a:endParaRPr lang="en-US" sz="3200" dirty="0"/>
          </a:p>
        </p:txBody>
      </p:sp>
      <p:sp>
        <p:nvSpPr>
          <p:cNvPr id="3" name="Subtitle 2"/>
          <p:cNvSpPr>
            <a:spLocks noGrp="1"/>
          </p:cNvSpPr>
          <p:nvPr>
            <p:ph type="subTitle" idx="1"/>
          </p:nvPr>
        </p:nvSpPr>
        <p:spPr>
          <a:xfrm>
            <a:off x="2692398" y="3657596"/>
            <a:ext cx="6815669" cy="1828804"/>
          </a:xfrm>
        </p:spPr>
        <p:txBody>
          <a:bodyPr>
            <a:normAutofit lnSpcReduction="10000"/>
          </a:bodyPr>
          <a:lstStyle/>
          <a:p>
            <a:r>
              <a:rPr lang="en-US" dirty="0" smtClean="0"/>
              <a:t>Virginia Freedom of Information Advisory Council</a:t>
            </a:r>
          </a:p>
          <a:p>
            <a:r>
              <a:rPr lang="en-US" dirty="0" smtClean="0">
                <a:hlinkClick r:id="rId4"/>
              </a:rPr>
              <a:t>http://foiacouncil.dls.virginia.gov/</a:t>
            </a:r>
            <a:endParaRPr lang="en-US" dirty="0" smtClean="0"/>
          </a:p>
          <a:p>
            <a:r>
              <a:rPr lang="en-US" dirty="0" smtClean="0">
                <a:hlinkClick r:id="rId5"/>
              </a:rPr>
              <a:t>foiacouncil@dls.virginia.gov</a:t>
            </a:r>
            <a:endParaRPr lang="en-US" dirty="0" smtClean="0"/>
          </a:p>
          <a:p>
            <a:r>
              <a:rPr lang="en-US" dirty="0" smtClean="0"/>
              <a:t>(804) 698-1810</a:t>
            </a:r>
          </a:p>
          <a:p>
            <a:endParaRPr lang="en-US" dirty="0"/>
          </a:p>
        </p:txBody>
      </p:sp>
    </p:spTree>
    <p:custDataLst>
      <p:tags r:id="rId1"/>
    </p:custDataLst>
    <p:extLst>
      <p:ext uri="{BB962C8B-B14F-4D97-AF65-F5344CB8AC3E}">
        <p14:creationId xmlns:p14="http://schemas.microsoft.com/office/powerpoint/2010/main" val="2799492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Other Laws May Also </a:t>
            </a:r>
            <a:r>
              <a:rPr lang="en-US" dirty="0" smtClean="0"/>
              <a:t>Apply</a:t>
            </a:r>
            <a:endParaRPr lang="en-US" dirty="0"/>
          </a:p>
        </p:txBody>
      </p:sp>
      <p:sp>
        <p:nvSpPr>
          <p:cNvPr id="3" name="Content Placeholder 2"/>
          <p:cNvSpPr>
            <a:spLocks noGrp="1"/>
          </p:cNvSpPr>
          <p:nvPr>
            <p:ph idx="1"/>
          </p:nvPr>
        </p:nvSpPr>
        <p:spPr/>
        <p:txBody>
          <a:bodyPr/>
          <a:lstStyle/>
          <a:p>
            <a:r>
              <a:rPr lang="en-US" dirty="0"/>
              <a:t>Other laws may also affect access to public records and meetings, but which laws apply will vary depending on the type of record, type of meeting, and type of elected official</a:t>
            </a:r>
            <a:r>
              <a:rPr lang="en-US" dirty="0" smtClean="0"/>
              <a:t>.</a:t>
            </a:r>
            <a:endParaRPr lang="en-US" dirty="0"/>
          </a:p>
          <a:p>
            <a:r>
              <a:rPr lang="en-US" dirty="0" smtClean="0"/>
              <a:t>Because </a:t>
            </a:r>
            <a:r>
              <a:rPr lang="en-US" dirty="0"/>
              <a:t>the FOIA Council’s statutory authority is limited to providing advice and guidance regarding FOIA, there will be times when you need to consult others for advice.</a:t>
            </a:r>
          </a:p>
        </p:txBody>
      </p:sp>
      <p:sp>
        <p:nvSpPr>
          <p:cNvPr id="4" name="Slide Number Placeholder 3"/>
          <p:cNvSpPr>
            <a:spLocks noGrp="1"/>
          </p:cNvSpPr>
          <p:nvPr>
            <p:ph type="sldNum" sz="quarter" idx="12"/>
          </p:nvPr>
        </p:nvSpPr>
        <p:spPr/>
        <p:txBody>
          <a:bodyPr/>
          <a:lstStyle/>
          <a:p>
            <a:fld id="{DC40CF1A-DFDC-4619-A544-563ED4251C22}" type="slidenum">
              <a:rPr lang="en-US" smtClean="0"/>
              <a:t>10</a:t>
            </a:fld>
            <a:endParaRPr lang="en-US"/>
          </a:p>
        </p:txBody>
      </p:sp>
    </p:spTree>
    <p:custDataLst>
      <p:tags r:id="rId1"/>
    </p:custDataLst>
    <p:extLst>
      <p:ext uri="{BB962C8B-B14F-4D97-AF65-F5344CB8AC3E}">
        <p14:creationId xmlns:p14="http://schemas.microsoft.com/office/powerpoint/2010/main" val="3760168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Examples of Other Laws</a:t>
            </a:r>
            <a:br>
              <a:rPr lang="en-US" dirty="0"/>
            </a:br>
            <a:endParaRPr lang="en-US" dirty="0"/>
          </a:p>
        </p:txBody>
      </p:sp>
      <p:sp>
        <p:nvSpPr>
          <p:cNvPr id="3" name="Content Placeholder 2"/>
          <p:cNvSpPr>
            <a:spLocks noGrp="1"/>
          </p:cNvSpPr>
          <p:nvPr>
            <p:ph idx="1"/>
          </p:nvPr>
        </p:nvSpPr>
        <p:spPr/>
        <p:txBody>
          <a:bodyPr>
            <a:normAutofit fontScale="92500" lnSpcReduction="10000"/>
          </a:bodyPr>
          <a:lstStyle/>
          <a:p>
            <a:r>
              <a:rPr lang="en-US" dirty="0"/>
              <a:t>Court records are subject to laws in Titles </a:t>
            </a:r>
            <a:r>
              <a:rPr lang="en-US" dirty="0">
                <a:hlinkClick r:id="rId3"/>
              </a:rPr>
              <a:t>16.1</a:t>
            </a:r>
            <a:r>
              <a:rPr lang="en-US" dirty="0"/>
              <a:t> and </a:t>
            </a:r>
            <a:r>
              <a:rPr lang="en-US" dirty="0">
                <a:hlinkClick r:id="rId4"/>
              </a:rPr>
              <a:t>17.1</a:t>
            </a:r>
            <a:r>
              <a:rPr lang="en-US" dirty="0"/>
              <a:t> of the Code, as well as the </a:t>
            </a:r>
            <a:r>
              <a:rPr lang="en-US" dirty="0">
                <a:hlinkClick r:id="rId5"/>
              </a:rPr>
              <a:t>Rules</a:t>
            </a:r>
            <a:r>
              <a:rPr lang="en-US" dirty="0"/>
              <a:t> of the Supreme Court of </a:t>
            </a:r>
            <a:r>
              <a:rPr lang="en-US" dirty="0" smtClean="0"/>
              <a:t>Virginia</a:t>
            </a:r>
          </a:p>
          <a:p>
            <a:r>
              <a:rPr lang="en-US" dirty="0" smtClean="0"/>
              <a:t>Code </a:t>
            </a:r>
            <a:r>
              <a:rPr lang="en-US" dirty="0"/>
              <a:t>§§ </a:t>
            </a:r>
            <a:r>
              <a:rPr lang="en-US" dirty="0">
                <a:hlinkClick r:id="rId6"/>
              </a:rPr>
              <a:t>15.2-1415 through 15.2-1421 </a:t>
            </a:r>
            <a:r>
              <a:rPr lang="en-US" dirty="0"/>
              <a:t>set out specific laws for meetings of local governing </a:t>
            </a:r>
            <a:r>
              <a:rPr lang="en-US" dirty="0" smtClean="0"/>
              <a:t>bodies</a:t>
            </a:r>
          </a:p>
          <a:p>
            <a:r>
              <a:rPr lang="en-US" dirty="0" smtClean="0"/>
              <a:t>Various </a:t>
            </a:r>
            <a:r>
              <a:rPr lang="en-US" dirty="0"/>
              <a:t>provisions in Title </a:t>
            </a:r>
            <a:r>
              <a:rPr lang="en-US" dirty="0">
                <a:hlinkClick r:id="rId7"/>
              </a:rPr>
              <a:t>15.2</a:t>
            </a:r>
            <a:r>
              <a:rPr lang="en-US" dirty="0"/>
              <a:t> address public </a:t>
            </a:r>
            <a:r>
              <a:rPr lang="en-US" dirty="0" smtClean="0"/>
              <a:t>hearings</a:t>
            </a:r>
          </a:p>
          <a:p>
            <a:r>
              <a:rPr lang="en-US" dirty="0" smtClean="0"/>
              <a:t>Code §§ </a:t>
            </a:r>
            <a:r>
              <a:rPr lang="en-US" dirty="0" smtClean="0">
                <a:hlinkClick r:id="rId8"/>
              </a:rPr>
              <a:t>22.1-72</a:t>
            </a:r>
            <a:r>
              <a:rPr lang="en-US" dirty="0" smtClean="0"/>
              <a:t> </a:t>
            </a:r>
            <a:r>
              <a:rPr lang="en-US" dirty="0"/>
              <a:t>through </a:t>
            </a:r>
            <a:r>
              <a:rPr lang="en-US" dirty="0">
                <a:hlinkClick r:id="rId9"/>
              </a:rPr>
              <a:t>22.1-75</a:t>
            </a:r>
            <a:r>
              <a:rPr lang="en-US" dirty="0"/>
              <a:t> address school board meetings and </a:t>
            </a:r>
            <a:r>
              <a:rPr lang="en-US" dirty="0" smtClean="0"/>
              <a:t>procedures</a:t>
            </a:r>
          </a:p>
          <a:p>
            <a:r>
              <a:rPr lang="en-US" dirty="0" smtClean="0"/>
              <a:t>Code </a:t>
            </a:r>
            <a:r>
              <a:rPr lang="en-US" dirty="0"/>
              <a:t>§ </a:t>
            </a:r>
            <a:r>
              <a:rPr lang="en-US" dirty="0">
                <a:hlinkClick r:id="rId10"/>
              </a:rPr>
              <a:t>58.1-3</a:t>
            </a:r>
            <a:r>
              <a:rPr lang="en-US" dirty="0"/>
              <a:t> prohibits the release of certain tax information</a:t>
            </a:r>
          </a:p>
        </p:txBody>
      </p:sp>
      <p:sp>
        <p:nvSpPr>
          <p:cNvPr id="4" name="Slide Number Placeholder 3"/>
          <p:cNvSpPr>
            <a:spLocks noGrp="1"/>
          </p:cNvSpPr>
          <p:nvPr>
            <p:ph type="sldNum" sz="quarter" idx="12"/>
          </p:nvPr>
        </p:nvSpPr>
        <p:spPr/>
        <p:txBody>
          <a:bodyPr/>
          <a:lstStyle/>
          <a:p>
            <a:fld id="{DC40CF1A-DFDC-4619-A544-563ED4251C22}" type="slidenum">
              <a:rPr lang="en-US" smtClean="0"/>
              <a:t>11</a:t>
            </a:fld>
            <a:endParaRPr lang="en-US"/>
          </a:p>
        </p:txBody>
      </p:sp>
    </p:spTree>
    <p:custDataLst>
      <p:tags r:id="rId1"/>
    </p:custDataLst>
    <p:extLst>
      <p:ext uri="{BB962C8B-B14F-4D97-AF65-F5344CB8AC3E}">
        <p14:creationId xmlns:p14="http://schemas.microsoft.com/office/powerpoint/2010/main" val="1566129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Public Records</a:t>
            </a:r>
            <a:endParaRPr lang="en-US" dirty="0"/>
          </a:p>
        </p:txBody>
      </p:sp>
      <p:sp>
        <p:nvSpPr>
          <p:cNvPr id="3" name="Subtitle 2"/>
          <p:cNvSpPr>
            <a:spLocks noGrp="1"/>
          </p:cNvSpPr>
          <p:nvPr>
            <p:ph type="subTitle" idx="1"/>
          </p:nvPr>
        </p:nvSpPr>
        <p:spPr/>
        <p:txBody>
          <a:bodyPr/>
          <a:lstStyle/>
          <a:p>
            <a:r>
              <a:rPr lang="en-US" dirty="0" smtClean="0"/>
              <a:t>Recognizing and </a:t>
            </a:r>
            <a:r>
              <a:rPr lang="en-US" dirty="0"/>
              <a:t>responding to FOIA requests </a:t>
            </a:r>
          </a:p>
          <a:p>
            <a:r>
              <a:rPr lang="en-US" dirty="0" smtClean="0"/>
              <a:t>§§ </a:t>
            </a:r>
            <a:r>
              <a:rPr lang="en-US" dirty="0">
                <a:hlinkClick r:id="rId3"/>
              </a:rPr>
              <a:t>2.2-3704</a:t>
            </a:r>
            <a:r>
              <a:rPr lang="en-US" dirty="0"/>
              <a:t> through </a:t>
            </a:r>
            <a:r>
              <a:rPr lang="en-US" dirty="0" smtClean="0">
                <a:hlinkClick r:id="rId4"/>
              </a:rPr>
              <a:t>2.2-3706.1</a:t>
            </a:r>
            <a:endParaRPr lang="en-US" dirty="0"/>
          </a:p>
        </p:txBody>
      </p:sp>
    </p:spTree>
    <p:custDataLst>
      <p:tags r:id="rId1"/>
    </p:custDataLst>
    <p:extLst>
      <p:ext uri="{BB962C8B-B14F-4D97-AF65-F5344CB8AC3E}">
        <p14:creationId xmlns:p14="http://schemas.microsoft.com/office/powerpoint/2010/main" val="1337296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 to Records &amp; FOIA</a:t>
            </a:r>
            <a:endParaRPr lang="en-US" dirty="0"/>
          </a:p>
        </p:txBody>
      </p:sp>
      <p:sp>
        <p:nvSpPr>
          <p:cNvPr id="3" name="Content Placeholder 2"/>
          <p:cNvSpPr>
            <a:spLocks noGrp="1"/>
          </p:cNvSpPr>
          <p:nvPr>
            <p:ph idx="1"/>
          </p:nvPr>
        </p:nvSpPr>
        <p:spPr>
          <a:xfrm>
            <a:off x="1295402" y="2525126"/>
            <a:ext cx="9601196" cy="3318936"/>
          </a:xfrm>
        </p:spPr>
        <p:txBody>
          <a:bodyPr>
            <a:normAutofit fontScale="92500" lnSpcReduction="10000"/>
          </a:bodyPr>
          <a:lstStyle/>
          <a:p>
            <a:r>
              <a:rPr lang="en-US" dirty="0" smtClean="0"/>
              <a:t>All public records are presumed open unless specifically exempt</a:t>
            </a:r>
          </a:p>
          <a:p>
            <a:r>
              <a:rPr lang="en-US" dirty="0" smtClean="0"/>
              <a:t>Definition of “public record” (§ </a:t>
            </a:r>
            <a:r>
              <a:rPr lang="en-US" dirty="0" smtClean="0">
                <a:hlinkClick r:id="rId4"/>
              </a:rPr>
              <a:t>2.2-3701</a:t>
            </a:r>
            <a:r>
              <a:rPr lang="en-US" dirty="0" smtClean="0"/>
              <a:t>)</a:t>
            </a:r>
          </a:p>
          <a:p>
            <a:pPr lvl="1"/>
            <a:r>
              <a:rPr lang="en-US" dirty="0" smtClean="0"/>
              <a:t>all </a:t>
            </a:r>
            <a:r>
              <a:rPr lang="en-US" dirty="0"/>
              <a:t>writings and recordings that consist of letters, words or numbers, or their </a:t>
            </a:r>
            <a:r>
              <a:rPr lang="en-US" dirty="0" smtClean="0"/>
              <a:t>equivalent . . . </a:t>
            </a:r>
            <a:r>
              <a:rPr lang="en-US" dirty="0"/>
              <a:t>however stored, and regardless of physical form or </a:t>
            </a:r>
            <a:r>
              <a:rPr lang="en-US" dirty="0" smtClean="0"/>
              <a:t>characteristics</a:t>
            </a:r>
          </a:p>
          <a:p>
            <a:pPr lvl="1"/>
            <a:r>
              <a:rPr lang="en-US" dirty="0" smtClean="0"/>
              <a:t>prepared </a:t>
            </a:r>
            <a:r>
              <a:rPr lang="en-US" dirty="0"/>
              <a:t>or owned by, or in the possession of a public body or its officers, employees or agents </a:t>
            </a:r>
            <a:endParaRPr lang="en-US" dirty="0" smtClean="0"/>
          </a:p>
          <a:p>
            <a:pPr lvl="1"/>
            <a:r>
              <a:rPr lang="en-US" dirty="0" smtClean="0"/>
              <a:t>in </a:t>
            </a:r>
            <a:r>
              <a:rPr lang="en-US" dirty="0"/>
              <a:t>the transaction of public business</a:t>
            </a:r>
            <a:r>
              <a:rPr lang="en-US" dirty="0" smtClean="0"/>
              <a:t>.</a:t>
            </a:r>
          </a:p>
          <a:p>
            <a:pPr lvl="1"/>
            <a:r>
              <a:rPr lang="en-US" dirty="0" smtClean="0"/>
              <a:t>Note: draft versions are public records </a:t>
            </a:r>
            <a:endParaRPr lang="en-US" dirty="0"/>
          </a:p>
        </p:txBody>
      </p:sp>
      <p:sp>
        <p:nvSpPr>
          <p:cNvPr id="4" name="Slide Number Placeholder 3"/>
          <p:cNvSpPr>
            <a:spLocks noGrp="1"/>
          </p:cNvSpPr>
          <p:nvPr>
            <p:ph type="sldNum" sz="quarter" idx="12"/>
          </p:nvPr>
        </p:nvSpPr>
        <p:spPr/>
        <p:txBody>
          <a:bodyPr/>
          <a:lstStyle/>
          <a:p>
            <a:fld id="{DC40CF1A-DFDC-4619-A544-563ED4251C22}" type="slidenum">
              <a:rPr lang="en-US" smtClean="0"/>
              <a:t>13</a:t>
            </a:fld>
            <a:endParaRPr lang="en-US"/>
          </a:p>
        </p:txBody>
      </p:sp>
    </p:spTree>
    <p:custDataLst>
      <p:tags r:id="rId1"/>
    </p:custDataLst>
    <p:extLst>
      <p:ext uri="{BB962C8B-B14F-4D97-AF65-F5344CB8AC3E}">
        <p14:creationId xmlns:p14="http://schemas.microsoft.com/office/powerpoint/2010/main" val="1107672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Debunking FOIA myths</a:t>
            </a:r>
            <a:endParaRPr lang="en-US" dirty="0"/>
          </a:p>
        </p:txBody>
      </p:sp>
      <p:sp>
        <p:nvSpPr>
          <p:cNvPr id="3" name="Content Placeholder 2"/>
          <p:cNvSpPr>
            <a:spLocks noGrp="1"/>
          </p:cNvSpPr>
          <p:nvPr>
            <p:ph idx="1"/>
          </p:nvPr>
        </p:nvSpPr>
        <p:spPr/>
        <p:txBody>
          <a:bodyPr>
            <a:normAutofit lnSpcReduction="10000"/>
          </a:bodyPr>
          <a:lstStyle/>
          <a:p>
            <a:r>
              <a:rPr lang="en-US" dirty="0"/>
              <a:t>FOIA addresses access to public records (§ </a:t>
            </a:r>
            <a:r>
              <a:rPr lang="en-US" dirty="0">
                <a:hlinkClick r:id="rId3"/>
              </a:rPr>
              <a:t>2.2-3704</a:t>
            </a:r>
            <a:r>
              <a:rPr lang="en-US" dirty="0" smtClean="0"/>
              <a:t>)</a:t>
            </a:r>
          </a:p>
          <a:p>
            <a:r>
              <a:rPr lang="en-US" dirty="0" smtClean="0"/>
              <a:t>FOIA </a:t>
            </a:r>
            <a:r>
              <a:rPr lang="en-US" dirty="0"/>
              <a:t>does not require you to answer questions, give interviews, or provide </a:t>
            </a:r>
            <a:r>
              <a:rPr lang="en-US" dirty="0" smtClean="0"/>
              <a:t>explanations</a:t>
            </a:r>
          </a:p>
          <a:p>
            <a:r>
              <a:rPr lang="en-US" dirty="0" smtClean="0"/>
              <a:t>Inspect </a:t>
            </a:r>
            <a:r>
              <a:rPr lang="en-US" dirty="0"/>
              <a:t>or </a:t>
            </a:r>
            <a:r>
              <a:rPr lang="en-US" dirty="0" smtClean="0"/>
              <a:t>Copy (</a:t>
            </a:r>
            <a:r>
              <a:rPr lang="en-US" smtClean="0"/>
              <a:t>requester’s choice)</a:t>
            </a:r>
            <a:endParaRPr lang="en-US" dirty="0" smtClean="0"/>
          </a:p>
          <a:p>
            <a:r>
              <a:rPr lang="en-US" dirty="0" smtClean="0"/>
              <a:t>Not </a:t>
            </a:r>
            <a:r>
              <a:rPr lang="en-US" dirty="0"/>
              <a:t>free – public bodies may charge to produce public </a:t>
            </a:r>
            <a:r>
              <a:rPr lang="en-US" dirty="0" smtClean="0"/>
              <a:t>records</a:t>
            </a:r>
          </a:p>
          <a:p>
            <a:r>
              <a:rPr lang="en-US" dirty="0" smtClean="0"/>
              <a:t>FOIA </a:t>
            </a:r>
            <a:r>
              <a:rPr lang="en-US" dirty="0"/>
              <a:t>exemptions generally do not prohibit </a:t>
            </a:r>
            <a:r>
              <a:rPr lang="en-US" dirty="0" smtClean="0"/>
              <a:t>release</a:t>
            </a:r>
          </a:p>
          <a:p>
            <a:r>
              <a:rPr lang="en-US" dirty="0" smtClean="0"/>
              <a:t>Informal </a:t>
            </a:r>
            <a:r>
              <a:rPr lang="en-US" dirty="0"/>
              <a:t>vs. formal requests – no difference</a:t>
            </a:r>
          </a:p>
        </p:txBody>
      </p:sp>
      <p:sp>
        <p:nvSpPr>
          <p:cNvPr id="4" name="Slide Number Placeholder 3"/>
          <p:cNvSpPr>
            <a:spLocks noGrp="1"/>
          </p:cNvSpPr>
          <p:nvPr>
            <p:ph type="sldNum" sz="quarter" idx="12"/>
          </p:nvPr>
        </p:nvSpPr>
        <p:spPr/>
        <p:txBody>
          <a:bodyPr/>
          <a:lstStyle/>
          <a:p>
            <a:fld id="{DC40CF1A-DFDC-4619-A544-563ED4251C22}" type="slidenum">
              <a:rPr lang="en-US" smtClean="0"/>
              <a:t>14</a:t>
            </a:fld>
            <a:endParaRPr lang="en-US"/>
          </a:p>
        </p:txBody>
      </p:sp>
    </p:spTree>
    <p:custDataLst>
      <p:tags r:id="rId1"/>
    </p:custDataLst>
    <p:extLst>
      <p:ext uri="{BB962C8B-B14F-4D97-AF65-F5344CB8AC3E}">
        <p14:creationId xmlns:p14="http://schemas.microsoft.com/office/powerpoint/2010/main" val="1370980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Who has the right to make a request under Virginia FOIA?</a:t>
            </a:r>
          </a:p>
        </p:txBody>
      </p:sp>
      <p:sp>
        <p:nvSpPr>
          <p:cNvPr id="3" name="Content Placeholder 2"/>
          <p:cNvSpPr>
            <a:spLocks noGrp="1"/>
          </p:cNvSpPr>
          <p:nvPr>
            <p:ph idx="1"/>
          </p:nvPr>
        </p:nvSpPr>
        <p:spPr>
          <a:xfrm>
            <a:off x="1295401" y="2556931"/>
            <a:ext cx="9601196" cy="3521651"/>
          </a:xfrm>
        </p:spPr>
        <p:txBody>
          <a:bodyPr>
            <a:normAutofit/>
          </a:bodyPr>
          <a:lstStyle/>
          <a:p>
            <a:r>
              <a:rPr lang="en-US" dirty="0"/>
              <a:t>Citizens of the Commonwealth</a:t>
            </a:r>
          </a:p>
          <a:p>
            <a:r>
              <a:rPr lang="en-US" dirty="0"/>
              <a:t>Representatives of newspapers &amp; magazines with circulation in the Commonwealth</a:t>
            </a:r>
          </a:p>
          <a:p>
            <a:r>
              <a:rPr lang="en-US" dirty="0"/>
              <a:t>Representatives of radio &amp; television stations broadcasting in or into the Commonwealth</a:t>
            </a:r>
          </a:p>
          <a:p>
            <a:endParaRPr lang="en-US" dirty="0"/>
          </a:p>
        </p:txBody>
      </p:sp>
      <p:sp>
        <p:nvSpPr>
          <p:cNvPr id="4" name="Slide Number Placeholder 3"/>
          <p:cNvSpPr>
            <a:spLocks noGrp="1"/>
          </p:cNvSpPr>
          <p:nvPr>
            <p:ph type="sldNum" sz="quarter" idx="12"/>
          </p:nvPr>
        </p:nvSpPr>
        <p:spPr/>
        <p:txBody>
          <a:bodyPr/>
          <a:lstStyle/>
          <a:p>
            <a:fld id="{DC40CF1A-DFDC-4619-A544-563ED4251C22}" type="slidenum">
              <a:rPr lang="en-US" smtClean="0"/>
              <a:t>15</a:t>
            </a:fld>
            <a:endParaRPr lang="en-US"/>
          </a:p>
        </p:txBody>
      </p:sp>
    </p:spTree>
    <p:custDataLst>
      <p:tags r:id="rId1"/>
    </p:custDataLst>
    <p:extLst>
      <p:ext uri="{BB962C8B-B14F-4D97-AF65-F5344CB8AC3E}">
        <p14:creationId xmlns:p14="http://schemas.microsoft.com/office/powerpoint/2010/main" val="596522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Requests from out-of-state</a:t>
            </a:r>
            <a:br>
              <a:rPr lang="en-US" dirty="0"/>
            </a:br>
            <a:endParaRPr lang="en-US" dirty="0"/>
          </a:p>
        </p:txBody>
      </p:sp>
      <p:sp>
        <p:nvSpPr>
          <p:cNvPr id="3" name="Content Placeholder 2"/>
          <p:cNvSpPr>
            <a:spLocks noGrp="1"/>
          </p:cNvSpPr>
          <p:nvPr>
            <p:ph idx="1"/>
          </p:nvPr>
        </p:nvSpPr>
        <p:spPr/>
        <p:txBody>
          <a:bodyPr/>
          <a:lstStyle/>
          <a:p>
            <a:r>
              <a:rPr lang="en-US" dirty="0"/>
              <a:t>Best practice is to respond to </a:t>
            </a:r>
            <a:r>
              <a:rPr lang="en-US" dirty="0" smtClean="0"/>
              <a:t>out-of-state requesters </a:t>
            </a:r>
            <a:r>
              <a:rPr lang="en-US" dirty="0"/>
              <a:t>even if they do not have access rights under Virginia </a:t>
            </a:r>
            <a:r>
              <a:rPr lang="en-US" dirty="0" smtClean="0"/>
              <a:t>FOIA</a:t>
            </a:r>
          </a:p>
          <a:p>
            <a:pPr lvl="1"/>
            <a:r>
              <a:rPr lang="en-US" dirty="0" smtClean="0"/>
              <a:t>Standardizes </a:t>
            </a:r>
            <a:r>
              <a:rPr lang="en-US" dirty="0"/>
              <a:t>practices for internal </a:t>
            </a:r>
            <a:r>
              <a:rPr lang="en-US" dirty="0" smtClean="0"/>
              <a:t>consistency</a:t>
            </a:r>
          </a:p>
          <a:p>
            <a:pPr lvl="1"/>
            <a:r>
              <a:rPr lang="en-US" dirty="0" smtClean="0"/>
              <a:t>Out-of-state </a:t>
            </a:r>
            <a:r>
              <a:rPr lang="en-US" dirty="0"/>
              <a:t>requester can get a Virginia citizen to make the same request anyway </a:t>
            </a:r>
            <a:endParaRPr lang="en-US" dirty="0" smtClean="0"/>
          </a:p>
          <a:p>
            <a:r>
              <a:rPr lang="en-US" dirty="0" smtClean="0"/>
              <a:t>Do </a:t>
            </a:r>
            <a:r>
              <a:rPr lang="en-US" dirty="0"/>
              <a:t>not have to follow FOIA procedure strictly since out-of-state requesters cannot enforce Virginia FOIA</a:t>
            </a:r>
          </a:p>
        </p:txBody>
      </p:sp>
      <p:sp>
        <p:nvSpPr>
          <p:cNvPr id="4" name="Slide Number Placeholder 3"/>
          <p:cNvSpPr>
            <a:spLocks noGrp="1"/>
          </p:cNvSpPr>
          <p:nvPr>
            <p:ph type="sldNum" sz="quarter" idx="12"/>
          </p:nvPr>
        </p:nvSpPr>
        <p:spPr/>
        <p:txBody>
          <a:bodyPr/>
          <a:lstStyle/>
          <a:p>
            <a:fld id="{DC40CF1A-DFDC-4619-A544-563ED4251C22}" type="slidenum">
              <a:rPr lang="en-US" smtClean="0"/>
              <a:t>16</a:t>
            </a:fld>
            <a:endParaRPr lang="en-US"/>
          </a:p>
        </p:txBody>
      </p:sp>
    </p:spTree>
    <p:custDataLst>
      <p:tags r:id="rId1"/>
    </p:custDataLst>
    <p:extLst>
      <p:ext uri="{BB962C8B-B14F-4D97-AF65-F5344CB8AC3E}">
        <p14:creationId xmlns:p14="http://schemas.microsoft.com/office/powerpoint/2010/main" val="877055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Requesting Public Records </a:t>
            </a:r>
            <a:br>
              <a:rPr lang="en-US" dirty="0" smtClean="0"/>
            </a:br>
            <a:endParaRPr lang="en-US" sz="2400" dirty="0"/>
          </a:p>
        </p:txBody>
      </p:sp>
      <p:sp>
        <p:nvSpPr>
          <p:cNvPr id="3" name="Content Placeholder 2"/>
          <p:cNvSpPr>
            <a:spLocks noGrp="1"/>
          </p:cNvSpPr>
          <p:nvPr>
            <p:ph idx="1"/>
          </p:nvPr>
        </p:nvSpPr>
        <p:spPr/>
        <p:txBody>
          <a:bodyPr>
            <a:normAutofit/>
          </a:bodyPr>
          <a:lstStyle/>
          <a:p>
            <a:r>
              <a:rPr lang="en-US" dirty="0"/>
              <a:t>How </a:t>
            </a:r>
            <a:r>
              <a:rPr lang="en-US" dirty="0" smtClean="0"/>
              <a:t>requests may be made:</a:t>
            </a:r>
            <a:endParaRPr lang="en-US" dirty="0"/>
          </a:p>
          <a:p>
            <a:pPr lvl="1"/>
            <a:r>
              <a:rPr lang="en-US" dirty="0" smtClean="0"/>
              <a:t>Requester must identify records with reasonable </a:t>
            </a:r>
            <a:r>
              <a:rPr lang="en-US" dirty="0"/>
              <a:t>specificity</a:t>
            </a:r>
          </a:p>
          <a:p>
            <a:pPr lvl="1"/>
            <a:r>
              <a:rPr lang="en-US" dirty="0" smtClean="0"/>
              <a:t>Public body may require the requester’s name </a:t>
            </a:r>
            <a:r>
              <a:rPr lang="en-US" dirty="0"/>
              <a:t>&amp; legal </a:t>
            </a:r>
            <a:r>
              <a:rPr lang="en-US" dirty="0" smtClean="0"/>
              <a:t>address</a:t>
            </a:r>
          </a:p>
          <a:p>
            <a:pPr lvl="1"/>
            <a:r>
              <a:rPr lang="en-US" dirty="0" smtClean="0"/>
              <a:t>A request does not have to be in writing or use any particular form</a:t>
            </a:r>
          </a:p>
          <a:p>
            <a:pPr lvl="1"/>
            <a:r>
              <a:rPr lang="en-US" dirty="0" smtClean="0"/>
              <a:t>A request does not have to say “FOIA”</a:t>
            </a:r>
          </a:p>
          <a:p>
            <a:pPr lvl="1"/>
            <a:r>
              <a:rPr lang="en-US" dirty="0" smtClean="0"/>
              <a:t>The requester’s purpose does not matter</a:t>
            </a:r>
            <a:endParaRPr lang="en-US" dirty="0"/>
          </a:p>
          <a:p>
            <a:r>
              <a:rPr lang="en-US" dirty="0" smtClean="0"/>
              <a:t>Requester has the choice to inspect or to receive copies</a:t>
            </a:r>
          </a:p>
        </p:txBody>
      </p:sp>
      <p:sp>
        <p:nvSpPr>
          <p:cNvPr id="4" name="Slide Number Placeholder 3"/>
          <p:cNvSpPr>
            <a:spLocks noGrp="1"/>
          </p:cNvSpPr>
          <p:nvPr>
            <p:ph type="sldNum" sz="quarter" idx="12"/>
          </p:nvPr>
        </p:nvSpPr>
        <p:spPr/>
        <p:txBody>
          <a:bodyPr/>
          <a:lstStyle/>
          <a:p>
            <a:fld id="{DC40CF1A-DFDC-4619-A544-563ED4251C22}" type="slidenum">
              <a:rPr lang="en-US" smtClean="0"/>
              <a:t>17</a:t>
            </a:fld>
            <a:endParaRPr lang="en-US"/>
          </a:p>
        </p:txBody>
      </p:sp>
    </p:spTree>
    <p:custDataLst>
      <p:tags r:id="rId1"/>
    </p:custDataLst>
    <p:extLst>
      <p:ext uri="{BB962C8B-B14F-4D97-AF65-F5344CB8AC3E}">
        <p14:creationId xmlns:p14="http://schemas.microsoft.com/office/powerpoint/2010/main" val="3203851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1" y="770097"/>
            <a:ext cx="9601196" cy="1303867"/>
          </a:xfrm>
        </p:spPr>
        <p:txBody>
          <a:bodyPr>
            <a:normAutofit fontScale="90000"/>
          </a:bodyPr>
          <a:lstStyle/>
          <a:p>
            <a:r>
              <a:rPr lang="en-US" dirty="0" smtClean="0"/>
              <a:t>Responding to Requests </a:t>
            </a:r>
            <a:r>
              <a:rPr lang="en-US" dirty="0"/>
              <a:t>for Public Records</a:t>
            </a:r>
          </a:p>
        </p:txBody>
      </p:sp>
      <p:sp>
        <p:nvSpPr>
          <p:cNvPr id="3" name="Content Placeholder 2"/>
          <p:cNvSpPr>
            <a:spLocks noGrp="1"/>
          </p:cNvSpPr>
          <p:nvPr>
            <p:ph idx="1"/>
          </p:nvPr>
        </p:nvSpPr>
        <p:spPr>
          <a:xfrm>
            <a:off x="1295401" y="2556932"/>
            <a:ext cx="9601196" cy="3412068"/>
          </a:xfrm>
        </p:spPr>
        <p:txBody>
          <a:bodyPr>
            <a:normAutofit lnSpcReduction="10000"/>
          </a:bodyPr>
          <a:lstStyle/>
          <a:p>
            <a:pPr>
              <a:buFont typeface="Symbol" panose="05050102010706020507" pitchFamily="18" charset="2"/>
              <a:buChar char="·"/>
            </a:pPr>
            <a:r>
              <a:rPr lang="en-US" dirty="0">
                <a:solidFill>
                  <a:srgbClr val="262626"/>
                </a:solidFill>
                <a:latin typeface="Open Sans" panose="020B0606030504020204" pitchFamily="34" charset="0"/>
              </a:rPr>
              <a:t>Five working days to respond after request is received</a:t>
            </a:r>
          </a:p>
          <a:p>
            <a:pPr lvl="1">
              <a:buFont typeface="Symbol" panose="05050102010706020507" pitchFamily="18" charset="2"/>
              <a:buChar char="·"/>
            </a:pPr>
            <a:r>
              <a:rPr lang="en-US" dirty="0">
                <a:solidFill>
                  <a:srgbClr val="262626"/>
                </a:solidFill>
                <a:latin typeface="Open Sans" panose="020B0606030504020204" pitchFamily="34" charset="0"/>
              </a:rPr>
              <a:t>The first day to respond is the day after the request is received</a:t>
            </a:r>
          </a:p>
          <a:p>
            <a:pPr lvl="1">
              <a:buFont typeface="Symbol" panose="05050102010706020507" pitchFamily="18" charset="2"/>
              <a:buChar char="·"/>
            </a:pPr>
            <a:r>
              <a:rPr lang="en-US" dirty="0">
                <a:solidFill>
                  <a:srgbClr val="262626"/>
                </a:solidFill>
                <a:latin typeface="Open Sans" panose="020B0606030504020204" pitchFamily="34" charset="0"/>
              </a:rPr>
              <a:t>Weekends and legal holidays do not count as working days</a:t>
            </a:r>
          </a:p>
          <a:p>
            <a:pPr>
              <a:buFont typeface="Symbol" panose="05050102010706020507" pitchFamily="18" charset="2"/>
              <a:buChar char="·"/>
            </a:pPr>
            <a:r>
              <a:rPr lang="en-US" dirty="0">
                <a:solidFill>
                  <a:srgbClr val="262626"/>
                </a:solidFill>
                <a:latin typeface="Open Sans" panose="020B0606030504020204" pitchFamily="34" charset="0"/>
              </a:rPr>
              <a:t>Failure to respond is deemed a denial of the request and a violation of FOIA</a:t>
            </a:r>
          </a:p>
          <a:p>
            <a:pPr>
              <a:buFont typeface="Symbol" panose="05050102010706020507" pitchFamily="18" charset="2"/>
              <a:buChar char="·"/>
            </a:pPr>
            <a:r>
              <a:rPr lang="en-US" dirty="0">
                <a:solidFill>
                  <a:srgbClr val="262626"/>
                </a:solidFill>
                <a:latin typeface="Open Sans" panose="020B0606030504020204" pitchFamily="34" charset="0"/>
              </a:rPr>
              <a:t>Creation of new records not required </a:t>
            </a:r>
          </a:p>
          <a:p>
            <a:pPr>
              <a:buFont typeface="Symbol" panose="05050102010706020507" pitchFamily="18" charset="2"/>
              <a:buChar char="·"/>
            </a:pPr>
            <a:r>
              <a:rPr lang="en-US" dirty="0">
                <a:solidFill>
                  <a:srgbClr val="262626"/>
                </a:solidFill>
                <a:latin typeface="Open Sans" panose="020B0606030504020204" pitchFamily="34" charset="0"/>
              </a:rPr>
              <a:t>Always allowed to make agreements with the requester on the production of </a:t>
            </a:r>
            <a:r>
              <a:rPr lang="en-US" dirty="0" smtClean="0">
                <a:solidFill>
                  <a:srgbClr val="262626"/>
                </a:solidFill>
                <a:latin typeface="Open Sans" panose="020B0606030504020204" pitchFamily="34" charset="0"/>
              </a:rPr>
              <a:t>records</a:t>
            </a:r>
            <a:endParaRPr lang="en-US" dirty="0">
              <a:solidFill>
                <a:srgbClr val="262626"/>
              </a:solidFill>
              <a:latin typeface="Open Sans" panose="020B0606030504020204" pitchFamily="34" charset="0"/>
            </a:endParaRPr>
          </a:p>
        </p:txBody>
      </p:sp>
      <p:sp>
        <p:nvSpPr>
          <p:cNvPr id="4" name="Slide Number Placeholder 3"/>
          <p:cNvSpPr>
            <a:spLocks noGrp="1"/>
          </p:cNvSpPr>
          <p:nvPr>
            <p:ph type="sldNum" sz="quarter" idx="12"/>
          </p:nvPr>
        </p:nvSpPr>
        <p:spPr/>
        <p:txBody>
          <a:bodyPr/>
          <a:lstStyle/>
          <a:p>
            <a:fld id="{DC40CF1A-DFDC-4619-A544-563ED4251C22}" type="slidenum">
              <a:rPr lang="en-US" smtClean="0"/>
              <a:t>18</a:t>
            </a:fld>
            <a:endParaRPr lang="en-US"/>
          </a:p>
        </p:txBody>
      </p:sp>
    </p:spTree>
    <p:custDataLst>
      <p:tags r:id="rId1"/>
    </p:custDataLst>
    <p:extLst>
      <p:ext uri="{BB962C8B-B14F-4D97-AF65-F5344CB8AC3E}">
        <p14:creationId xmlns:p14="http://schemas.microsoft.com/office/powerpoint/2010/main" val="3985915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Five Responses</a:t>
            </a:r>
          </a:p>
        </p:txBody>
      </p:sp>
      <p:sp>
        <p:nvSpPr>
          <p:cNvPr id="3" name="Content Placeholder 2"/>
          <p:cNvSpPr>
            <a:spLocks noGrp="1"/>
          </p:cNvSpPr>
          <p:nvPr>
            <p:ph idx="1"/>
          </p:nvPr>
        </p:nvSpPr>
        <p:spPr/>
        <p:txBody>
          <a:bodyPr>
            <a:normAutofit/>
          </a:bodyPr>
          <a:lstStyle/>
          <a:p>
            <a:pPr>
              <a:buFont typeface="Open Sans" panose="020B0606030504020204" pitchFamily="34" charset="0"/>
              <a:buNone/>
            </a:pPr>
            <a:r>
              <a:rPr lang="en-US" dirty="0" smtClean="0"/>
              <a:t>1) </a:t>
            </a:r>
            <a:r>
              <a:rPr lang="en-US" dirty="0" smtClean="0">
                <a:solidFill>
                  <a:srgbClr val="262626"/>
                </a:solidFill>
                <a:latin typeface="Open Sans" panose="020B0606030504020204" pitchFamily="34" charset="0"/>
              </a:rPr>
              <a:t>Provide </a:t>
            </a:r>
            <a:r>
              <a:rPr lang="en-US" dirty="0">
                <a:solidFill>
                  <a:srgbClr val="262626"/>
                </a:solidFill>
                <a:latin typeface="Open Sans" panose="020B0606030504020204" pitchFamily="34" charset="0"/>
              </a:rPr>
              <a:t>the requested records</a:t>
            </a:r>
          </a:p>
          <a:p>
            <a:pPr>
              <a:buFont typeface="Open Sans" panose="020B0606030504020204" pitchFamily="34" charset="0"/>
              <a:buNone/>
            </a:pPr>
            <a:r>
              <a:rPr lang="en-US" dirty="0" smtClean="0"/>
              <a:t>2) </a:t>
            </a:r>
            <a:r>
              <a:rPr lang="en-US" dirty="0" smtClean="0">
                <a:solidFill>
                  <a:srgbClr val="262626"/>
                </a:solidFill>
                <a:latin typeface="Open Sans" panose="020B0606030504020204" pitchFamily="34" charset="0"/>
              </a:rPr>
              <a:t>Requested </a:t>
            </a:r>
            <a:r>
              <a:rPr lang="en-US" dirty="0">
                <a:solidFill>
                  <a:srgbClr val="262626"/>
                </a:solidFill>
                <a:latin typeface="Open Sans" panose="020B0606030504020204" pitchFamily="34" charset="0"/>
              </a:rPr>
              <a:t>records are being entirely withheld</a:t>
            </a:r>
          </a:p>
          <a:p>
            <a:pPr>
              <a:buFont typeface="Open Sans" panose="020B0606030504020204" pitchFamily="34" charset="0"/>
              <a:buNone/>
            </a:pPr>
            <a:r>
              <a:rPr lang="en-US" dirty="0" smtClean="0">
                <a:solidFill>
                  <a:srgbClr val="262626"/>
                </a:solidFill>
                <a:latin typeface="Open Sans" panose="020B0606030504020204" pitchFamily="34" charset="0"/>
              </a:rPr>
              <a:t>3) Requested </a:t>
            </a:r>
            <a:r>
              <a:rPr lang="en-US" dirty="0">
                <a:solidFill>
                  <a:srgbClr val="262626"/>
                </a:solidFill>
                <a:latin typeface="Open Sans" panose="020B0606030504020204" pitchFamily="34" charset="0"/>
              </a:rPr>
              <a:t>records are being provided in part and withheld in part </a:t>
            </a:r>
          </a:p>
          <a:p>
            <a:pPr>
              <a:buFont typeface="Open Sans" panose="020B0606030504020204" pitchFamily="34" charset="0"/>
              <a:buNone/>
            </a:pPr>
            <a:r>
              <a:rPr lang="en-US" dirty="0" smtClean="0"/>
              <a:t>4) </a:t>
            </a:r>
            <a:r>
              <a:rPr lang="en-US" dirty="0" smtClean="0">
                <a:solidFill>
                  <a:srgbClr val="262626"/>
                </a:solidFill>
                <a:latin typeface="Open Sans" panose="020B0606030504020204" pitchFamily="34" charset="0"/>
              </a:rPr>
              <a:t>Requested </a:t>
            </a:r>
            <a:r>
              <a:rPr lang="en-US" dirty="0">
                <a:solidFill>
                  <a:srgbClr val="262626"/>
                </a:solidFill>
                <a:latin typeface="Open Sans" panose="020B0606030504020204" pitchFamily="34" charset="0"/>
              </a:rPr>
              <a:t>records could not be found or do not exist</a:t>
            </a:r>
          </a:p>
          <a:p>
            <a:pPr>
              <a:buFont typeface="Open Sans" panose="020B0606030504020204" pitchFamily="34" charset="0"/>
              <a:buNone/>
            </a:pPr>
            <a:r>
              <a:rPr lang="en-US" dirty="0" smtClean="0"/>
              <a:t>5) </a:t>
            </a:r>
            <a:r>
              <a:rPr lang="en-US" dirty="0" smtClean="0">
                <a:solidFill>
                  <a:srgbClr val="262626"/>
                </a:solidFill>
                <a:latin typeface="Open Sans" panose="020B0606030504020204" pitchFamily="34" charset="0"/>
              </a:rPr>
              <a:t>Additional </a:t>
            </a:r>
            <a:r>
              <a:rPr lang="en-US" dirty="0">
                <a:solidFill>
                  <a:srgbClr val="262626"/>
                </a:solidFill>
                <a:latin typeface="Open Sans" panose="020B0606030504020204" pitchFamily="34" charset="0"/>
              </a:rPr>
              <a:t>time needed to search for/produce records</a:t>
            </a:r>
          </a:p>
          <a:p>
            <a:endParaRPr lang="en-US" sz="1100" dirty="0">
              <a:solidFill>
                <a:prstClr val="black"/>
              </a:solidFill>
              <a:latin typeface="Microsoft Sans Serif" panose="020B0604020202020204" pitchFamily="34" charset="0"/>
            </a:endParaRPr>
          </a:p>
        </p:txBody>
      </p:sp>
      <p:sp>
        <p:nvSpPr>
          <p:cNvPr id="4" name="Slide Number Placeholder 3"/>
          <p:cNvSpPr>
            <a:spLocks noGrp="1"/>
          </p:cNvSpPr>
          <p:nvPr>
            <p:ph type="sldNum" sz="quarter" idx="12"/>
          </p:nvPr>
        </p:nvSpPr>
        <p:spPr/>
        <p:txBody>
          <a:bodyPr/>
          <a:lstStyle/>
          <a:p>
            <a:fld id="{DC40CF1A-DFDC-4619-A544-563ED4251C22}" type="slidenum">
              <a:rPr lang="en-US" smtClean="0"/>
              <a:t>19</a:t>
            </a:fld>
            <a:endParaRPr lang="en-US"/>
          </a:p>
        </p:txBody>
      </p:sp>
    </p:spTree>
    <p:custDataLst>
      <p:tags r:id="rId1"/>
    </p:custDataLst>
    <p:extLst>
      <p:ext uri="{BB962C8B-B14F-4D97-AF65-F5344CB8AC3E}">
        <p14:creationId xmlns:p14="http://schemas.microsoft.com/office/powerpoint/2010/main" val="1494230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Training Contents</a:t>
            </a:r>
            <a:endParaRPr lang="en-US" dirty="0"/>
          </a:p>
        </p:txBody>
      </p:sp>
      <p:sp>
        <p:nvSpPr>
          <p:cNvPr id="4" name="Content Placeholder 3"/>
          <p:cNvSpPr>
            <a:spLocks noGrp="1"/>
          </p:cNvSpPr>
          <p:nvPr>
            <p:ph idx="1"/>
          </p:nvPr>
        </p:nvSpPr>
        <p:spPr/>
        <p:txBody>
          <a:bodyPr>
            <a:normAutofit/>
          </a:bodyPr>
          <a:lstStyle/>
          <a:p>
            <a:r>
              <a:rPr lang="en-US" dirty="0" smtClean="0"/>
              <a:t>Introduction</a:t>
            </a:r>
          </a:p>
          <a:p>
            <a:r>
              <a:rPr lang="en-US" dirty="0" smtClean="0"/>
              <a:t>FOIA requirements for local </a:t>
            </a:r>
            <a:r>
              <a:rPr lang="en-US" dirty="0" smtClean="0"/>
              <a:t>officials</a:t>
            </a:r>
            <a:endParaRPr lang="en-US" dirty="0" smtClean="0"/>
          </a:p>
          <a:p>
            <a:r>
              <a:rPr lang="en-US" dirty="0" smtClean="0"/>
              <a:t>Public Records</a:t>
            </a:r>
          </a:p>
          <a:p>
            <a:r>
              <a:rPr lang="en-US" dirty="0" smtClean="0"/>
              <a:t>Public Meetings </a:t>
            </a:r>
          </a:p>
          <a:p>
            <a:r>
              <a:rPr lang="en-US" dirty="0" smtClean="0"/>
              <a:t>Remedies and Penalties</a:t>
            </a:r>
          </a:p>
          <a:p>
            <a:r>
              <a:rPr lang="en-US" dirty="0" smtClean="0"/>
              <a:t>Other resources for further questions</a:t>
            </a:r>
            <a:endParaRPr lang="en-US" dirty="0"/>
          </a:p>
        </p:txBody>
      </p:sp>
      <p:sp>
        <p:nvSpPr>
          <p:cNvPr id="2" name="Slide Number Placeholder 1"/>
          <p:cNvSpPr>
            <a:spLocks noGrp="1"/>
          </p:cNvSpPr>
          <p:nvPr>
            <p:ph type="sldNum" sz="quarter" idx="12"/>
          </p:nvPr>
        </p:nvSpPr>
        <p:spPr/>
        <p:txBody>
          <a:bodyPr/>
          <a:lstStyle/>
          <a:p>
            <a:fld id="{DC40CF1A-DFDC-4619-A544-563ED4251C22}" type="slidenum">
              <a:rPr lang="en-US" smtClean="0"/>
              <a:t>2</a:t>
            </a:fld>
            <a:endParaRPr lang="en-US"/>
          </a:p>
        </p:txBody>
      </p:sp>
    </p:spTree>
    <p:custDataLst>
      <p:tags r:id="rId1"/>
    </p:custDataLst>
    <p:extLst>
      <p:ext uri="{BB962C8B-B14F-4D97-AF65-F5344CB8AC3E}">
        <p14:creationId xmlns:p14="http://schemas.microsoft.com/office/powerpoint/2010/main" val="2206650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Exemptions &amp; Redaction</a:t>
            </a:r>
            <a:br>
              <a:rPr lang="en-US" dirty="0"/>
            </a:br>
            <a:r>
              <a:rPr lang="en-US" sz="2000" dirty="0"/>
              <a:t>§ </a:t>
            </a:r>
            <a:r>
              <a:rPr lang="en-US" sz="2000" dirty="0">
                <a:hlinkClick r:id="rId3"/>
              </a:rPr>
              <a:t>2.2-3704.01</a:t>
            </a:r>
            <a:r>
              <a:rPr lang="en-US" u="sng" dirty="0"/>
              <a:t/>
            </a:r>
            <a:br>
              <a:rPr lang="en-US" u="sng" dirty="0"/>
            </a:br>
            <a:endParaRPr lang="en-US" dirty="0"/>
          </a:p>
        </p:txBody>
      </p:sp>
      <p:sp>
        <p:nvSpPr>
          <p:cNvPr id="3" name="Content Placeholder 2"/>
          <p:cNvSpPr>
            <a:spLocks noGrp="1"/>
          </p:cNvSpPr>
          <p:nvPr>
            <p:ph idx="1"/>
          </p:nvPr>
        </p:nvSpPr>
        <p:spPr/>
        <p:txBody>
          <a:bodyPr>
            <a:normAutofit/>
          </a:bodyPr>
          <a:lstStyle/>
          <a:p>
            <a:r>
              <a:rPr lang="en-US" dirty="0"/>
              <a:t>Most FOIA exemptions are not prohibitions – exempt records may be withheld, but they may also be released in the discretion of the </a:t>
            </a:r>
            <a:r>
              <a:rPr lang="en-US" dirty="0" smtClean="0"/>
              <a:t>custodian</a:t>
            </a:r>
            <a:endParaRPr lang="en-US" dirty="0"/>
          </a:p>
          <a:p>
            <a:r>
              <a:rPr lang="en-US" dirty="0"/>
              <a:t>Only exempt portions of records may be withheld (redacted</a:t>
            </a:r>
            <a:r>
              <a:rPr lang="en-US" dirty="0" smtClean="0"/>
              <a:t>)</a:t>
            </a:r>
            <a:endParaRPr lang="en-US" dirty="0"/>
          </a:p>
          <a:p>
            <a:r>
              <a:rPr lang="en-US" dirty="0"/>
              <a:t>An entire record may be withheld only if the entire record is </a:t>
            </a:r>
            <a:r>
              <a:rPr lang="en-US" dirty="0" smtClean="0"/>
              <a:t>exempt</a:t>
            </a:r>
            <a:endParaRPr lang="en-US" dirty="0"/>
          </a:p>
        </p:txBody>
      </p:sp>
      <p:sp>
        <p:nvSpPr>
          <p:cNvPr id="4" name="Slide Number Placeholder 3"/>
          <p:cNvSpPr>
            <a:spLocks noGrp="1"/>
          </p:cNvSpPr>
          <p:nvPr>
            <p:ph type="sldNum" sz="quarter" idx="12"/>
          </p:nvPr>
        </p:nvSpPr>
        <p:spPr/>
        <p:txBody>
          <a:bodyPr/>
          <a:lstStyle/>
          <a:p>
            <a:fld id="{DC40CF1A-DFDC-4619-A544-563ED4251C22}" type="slidenum">
              <a:rPr lang="en-US" smtClean="0"/>
              <a:t>20</a:t>
            </a:fld>
            <a:endParaRPr lang="en-US"/>
          </a:p>
        </p:txBody>
      </p:sp>
    </p:spTree>
    <p:custDataLst>
      <p:tags r:id="rId1"/>
    </p:custDataLst>
    <p:extLst>
      <p:ext uri="{BB962C8B-B14F-4D97-AF65-F5344CB8AC3E}">
        <p14:creationId xmlns:p14="http://schemas.microsoft.com/office/powerpoint/2010/main" val="2940808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Charges for Records </a:t>
            </a:r>
            <a:r>
              <a:rPr lang="en-US" dirty="0" smtClean="0"/>
              <a:t>Requests</a:t>
            </a:r>
            <a:endParaRPr lang="en-US" dirty="0"/>
          </a:p>
        </p:txBody>
      </p:sp>
      <p:sp>
        <p:nvSpPr>
          <p:cNvPr id="3" name="Content Placeholder 2"/>
          <p:cNvSpPr>
            <a:spLocks noGrp="1"/>
          </p:cNvSpPr>
          <p:nvPr>
            <p:ph idx="1"/>
          </p:nvPr>
        </p:nvSpPr>
        <p:spPr/>
        <p:txBody>
          <a:bodyPr>
            <a:normAutofit fontScale="92500" lnSpcReduction="20000"/>
          </a:bodyPr>
          <a:lstStyle/>
          <a:p>
            <a:pPr>
              <a:buFont typeface="Symbol" panose="05050102010706020507" pitchFamily="18" charset="2"/>
              <a:buChar char="·"/>
            </a:pPr>
            <a:r>
              <a:rPr lang="en-US" sz="3200" dirty="0" smtClean="0">
                <a:solidFill>
                  <a:srgbClr val="262626"/>
                </a:solidFill>
                <a:latin typeface="Open Sans" panose="020B0606030504020204" pitchFamily="34" charset="0"/>
              </a:rPr>
              <a:t>Public body may </a:t>
            </a:r>
            <a:r>
              <a:rPr lang="en-US" sz="3200" dirty="0">
                <a:solidFill>
                  <a:srgbClr val="262626"/>
                </a:solidFill>
                <a:latin typeface="Open Sans" panose="020B0606030504020204" pitchFamily="34" charset="0"/>
              </a:rPr>
              <a:t>make reasonable charges </a:t>
            </a:r>
            <a:r>
              <a:rPr lang="en-US" sz="3200" dirty="0" smtClean="0">
                <a:solidFill>
                  <a:srgbClr val="262626"/>
                </a:solidFill>
                <a:latin typeface="Open Sans" panose="020B0606030504020204" pitchFamily="34" charset="0"/>
              </a:rPr>
              <a:t>not to exceed its actual </a:t>
            </a:r>
            <a:r>
              <a:rPr lang="en-US" sz="3200" dirty="0">
                <a:solidFill>
                  <a:srgbClr val="262626"/>
                </a:solidFill>
                <a:latin typeface="Open Sans" panose="020B0606030504020204" pitchFamily="34" charset="0"/>
              </a:rPr>
              <a:t>cost incurred in accessing, duplicating, supplying, or searching for </a:t>
            </a:r>
            <a:r>
              <a:rPr lang="en-US" sz="3200" dirty="0" smtClean="0">
                <a:solidFill>
                  <a:srgbClr val="262626"/>
                </a:solidFill>
                <a:latin typeface="Open Sans" panose="020B0606030504020204" pitchFamily="34" charset="0"/>
              </a:rPr>
              <a:t>the requested </a:t>
            </a:r>
            <a:r>
              <a:rPr lang="en-US" sz="3200" dirty="0">
                <a:solidFill>
                  <a:srgbClr val="262626"/>
                </a:solidFill>
                <a:latin typeface="Open Sans" panose="020B0606030504020204" pitchFamily="34" charset="0"/>
              </a:rPr>
              <a:t>records</a:t>
            </a:r>
          </a:p>
          <a:p>
            <a:pPr lvl="1">
              <a:buFont typeface="Symbol" panose="05050102010706020507" pitchFamily="18" charset="2"/>
              <a:buChar char="·"/>
            </a:pPr>
            <a:r>
              <a:rPr lang="en-US" dirty="0">
                <a:solidFill>
                  <a:srgbClr val="262626"/>
                </a:solidFill>
                <a:latin typeface="Open Sans" panose="020B0606030504020204" pitchFamily="34" charset="0"/>
              </a:rPr>
              <a:t>Cannot charge more than the actual cost to the public body </a:t>
            </a:r>
            <a:endParaRPr lang="en-US" dirty="0" smtClean="0">
              <a:solidFill>
                <a:srgbClr val="262626"/>
              </a:solidFill>
              <a:latin typeface="Open Sans" panose="020B0606030504020204" pitchFamily="34" charset="0"/>
            </a:endParaRPr>
          </a:p>
          <a:p>
            <a:pPr lvl="1">
              <a:buFont typeface="Symbol" panose="05050102010706020507" pitchFamily="18" charset="2"/>
              <a:buChar char="·"/>
            </a:pPr>
            <a:r>
              <a:rPr lang="en-US" dirty="0" smtClean="0">
                <a:solidFill>
                  <a:srgbClr val="262626"/>
                </a:solidFill>
                <a:latin typeface="Open Sans" panose="020B0606030504020204" pitchFamily="34" charset="0"/>
              </a:rPr>
              <a:t>Cannot charge for certain scholastic records if requested by parent or guardian (of minor student) or student (if 18 years or older)</a:t>
            </a:r>
          </a:p>
          <a:p>
            <a:pPr lvl="1">
              <a:buFont typeface="Symbol" panose="05050102010706020507" pitchFamily="18" charset="2"/>
              <a:buChar char="·"/>
            </a:pPr>
            <a:r>
              <a:rPr lang="en-US" dirty="0" smtClean="0">
                <a:solidFill>
                  <a:srgbClr val="262626"/>
                </a:solidFill>
                <a:latin typeface="Open Sans" panose="020B0606030504020204" pitchFamily="34" charset="0"/>
              </a:rPr>
              <a:t>Public body shall </a:t>
            </a:r>
            <a:r>
              <a:rPr lang="en-US" dirty="0">
                <a:solidFill>
                  <a:srgbClr val="262626"/>
                </a:solidFill>
                <a:latin typeface="Open Sans" panose="020B0606030504020204" pitchFamily="34" charset="0"/>
              </a:rPr>
              <a:t>make all reasonable efforts to supply the requested records at the lowest possible cost</a:t>
            </a:r>
            <a:endParaRPr lang="en-US" dirty="0" smtClean="0">
              <a:solidFill>
                <a:srgbClr val="262626"/>
              </a:solidFill>
              <a:latin typeface="Open Sans" panose="020B0606030504020204" pitchFamily="34" charset="0"/>
            </a:endParaRPr>
          </a:p>
        </p:txBody>
      </p:sp>
      <p:sp>
        <p:nvSpPr>
          <p:cNvPr id="4" name="Slide Number Placeholder 3"/>
          <p:cNvSpPr>
            <a:spLocks noGrp="1"/>
          </p:cNvSpPr>
          <p:nvPr>
            <p:ph type="sldNum" sz="quarter" idx="12"/>
          </p:nvPr>
        </p:nvSpPr>
        <p:spPr/>
        <p:txBody>
          <a:bodyPr/>
          <a:lstStyle/>
          <a:p>
            <a:fld id="{DC40CF1A-DFDC-4619-A544-563ED4251C22}" type="slidenum">
              <a:rPr lang="en-US" smtClean="0"/>
              <a:t>21</a:t>
            </a:fld>
            <a:endParaRPr lang="en-US"/>
          </a:p>
        </p:txBody>
      </p:sp>
    </p:spTree>
    <p:custDataLst>
      <p:tags r:id="rId1"/>
    </p:custDataLst>
    <p:extLst>
      <p:ext uri="{BB962C8B-B14F-4D97-AF65-F5344CB8AC3E}">
        <p14:creationId xmlns:p14="http://schemas.microsoft.com/office/powerpoint/2010/main" val="2331335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Charges for Records </a:t>
            </a:r>
            <a:r>
              <a:rPr lang="en-US" dirty="0" smtClean="0"/>
              <a:t>Requests</a:t>
            </a:r>
            <a:br>
              <a:rPr lang="en-US" dirty="0" smtClean="0"/>
            </a:br>
            <a:r>
              <a:rPr lang="en-US" dirty="0" smtClean="0"/>
              <a:t>(continued)</a:t>
            </a:r>
            <a:endParaRPr lang="en-US" dirty="0"/>
          </a:p>
        </p:txBody>
      </p:sp>
      <p:sp>
        <p:nvSpPr>
          <p:cNvPr id="3" name="Content Placeholder 2"/>
          <p:cNvSpPr>
            <a:spLocks noGrp="1"/>
          </p:cNvSpPr>
          <p:nvPr>
            <p:ph idx="1"/>
          </p:nvPr>
        </p:nvSpPr>
        <p:spPr/>
        <p:txBody>
          <a:bodyPr>
            <a:normAutofit/>
          </a:bodyPr>
          <a:lstStyle/>
          <a:p>
            <a:pPr lvl="1">
              <a:buFont typeface="Symbol" panose="05050102010706020507" pitchFamily="18" charset="2"/>
              <a:buChar char="·"/>
            </a:pPr>
            <a:endParaRPr lang="en-US" dirty="0" smtClean="0">
              <a:solidFill>
                <a:srgbClr val="262626"/>
              </a:solidFill>
              <a:latin typeface="Open Sans" panose="020B0606030504020204" pitchFamily="34" charset="0"/>
            </a:endParaRPr>
          </a:p>
          <a:p>
            <a:pPr lvl="1">
              <a:buFont typeface="Symbol" panose="05050102010706020507" pitchFamily="18" charset="2"/>
              <a:buChar char="·"/>
            </a:pPr>
            <a:r>
              <a:rPr lang="en-US" dirty="0">
                <a:solidFill>
                  <a:srgbClr val="262626"/>
                </a:solidFill>
                <a:latin typeface="Open Sans" panose="020B0606030504020204" pitchFamily="34" charset="0"/>
              </a:rPr>
              <a:t>Before searching for records, must notify </a:t>
            </a:r>
            <a:r>
              <a:rPr lang="en-US" dirty="0" smtClean="0">
                <a:solidFill>
                  <a:srgbClr val="262626"/>
                </a:solidFill>
                <a:latin typeface="Open Sans" panose="020B0606030504020204" pitchFamily="34" charset="0"/>
              </a:rPr>
              <a:t>requester </a:t>
            </a:r>
            <a:r>
              <a:rPr lang="en-US" dirty="0">
                <a:solidFill>
                  <a:srgbClr val="262626"/>
                </a:solidFill>
                <a:latin typeface="Open Sans" panose="020B0606030504020204" pitchFamily="34" charset="0"/>
              </a:rPr>
              <a:t>of public body’s right to charge and requester’s right to a cost estimate</a:t>
            </a:r>
          </a:p>
          <a:p>
            <a:pPr lvl="1">
              <a:buFont typeface="Symbol" panose="05050102010706020507" pitchFamily="18" charset="2"/>
              <a:buChar char="·"/>
            </a:pPr>
            <a:r>
              <a:rPr lang="en-US" dirty="0" smtClean="0">
                <a:solidFill>
                  <a:srgbClr val="262626"/>
                </a:solidFill>
                <a:latin typeface="Open Sans" panose="020B0606030504020204" pitchFamily="34" charset="0"/>
              </a:rPr>
              <a:t>Must provide an </a:t>
            </a:r>
            <a:r>
              <a:rPr lang="en-US" dirty="0">
                <a:solidFill>
                  <a:srgbClr val="262626"/>
                </a:solidFill>
                <a:latin typeface="Open Sans" panose="020B0606030504020204" pitchFamily="34" charset="0"/>
              </a:rPr>
              <a:t>estimate in </a:t>
            </a:r>
            <a:r>
              <a:rPr lang="en-US" dirty="0" smtClean="0">
                <a:solidFill>
                  <a:srgbClr val="262626"/>
                </a:solidFill>
                <a:latin typeface="Open Sans" panose="020B0606030504020204" pitchFamily="34" charset="0"/>
              </a:rPr>
              <a:t>advance if requested</a:t>
            </a:r>
            <a:endParaRPr lang="en-US" dirty="0">
              <a:solidFill>
                <a:srgbClr val="262626"/>
              </a:solidFill>
              <a:latin typeface="Open Sans" panose="020B0606030504020204" pitchFamily="34" charset="0"/>
            </a:endParaRPr>
          </a:p>
          <a:p>
            <a:pPr lvl="1">
              <a:buFont typeface="Symbol" panose="05050102010706020507" pitchFamily="18" charset="2"/>
              <a:buChar char="·"/>
            </a:pPr>
            <a:r>
              <a:rPr lang="en-US" dirty="0">
                <a:solidFill>
                  <a:srgbClr val="262626"/>
                </a:solidFill>
                <a:latin typeface="Open Sans" panose="020B0606030504020204" pitchFamily="34" charset="0"/>
              </a:rPr>
              <a:t>Public body may require an advance deposit if estimate is &gt; $200</a:t>
            </a:r>
          </a:p>
          <a:p>
            <a:pPr lvl="1">
              <a:buFont typeface="Symbol" panose="05050102010706020507" pitchFamily="18" charset="2"/>
              <a:buChar char="·"/>
            </a:pPr>
            <a:r>
              <a:rPr lang="en-US" dirty="0">
                <a:solidFill>
                  <a:srgbClr val="262626"/>
                </a:solidFill>
                <a:latin typeface="Open Sans" panose="020B0606030504020204" pitchFamily="34" charset="0"/>
              </a:rPr>
              <a:t>If a bill goes unpaid 30 days or more, do not have to respond to new requests until the outstanding balance is paid</a:t>
            </a:r>
            <a:endParaRPr lang="en-US" sz="1000" dirty="0">
              <a:solidFill>
                <a:prstClr val="black"/>
              </a:solidFill>
              <a:latin typeface="Microsoft Sans Serif" panose="020B0604020202020204" pitchFamily="34" charset="0"/>
            </a:endParaRPr>
          </a:p>
        </p:txBody>
      </p:sp>
      <p:sp>
        <p:nvSpPr>
          <p:cNvPr id="4" name="Slide Number Placeholder 3"/>
          <p:cNvSpPr>
            <a:spLocks noGrp="1"/>
          </p:cNvSpPr>
          <p:nvPr>
            <p:ph type="sldNum" sz="quarter" idx="12"/>
          </p:nvPr>
        </p:nvSpPr>
        <p:spPr/>
        <p:txBody>
          <a:bodyPr/>
          <a:lstStyle/>
          <a:p>
            <a:fld id="{DC40CF1A-DFDC-4619-A544-563ED4251C22}" type="slidenum">
              <a:rPr lang="en-US" smtClean="0"/>
              <a:t>22</a:t>
            </a:fld>
            <a:endParaRPr lang="en-US"/>
          </a:p>
        </p:txBody>
      </p:sp>
    </p:spTree>
    <p:custDataLst>
      <p:tags r:id="rId1"/>
    </p:custDataLst>
    <p:extLst>
      <p:ext uri="{BB962C8B-B14F-4D97-AF65-F5344CB8AC3E}">
        <p14:creationId xmlns:p14="http://schemas.microsoft.com/office/powerpoint/2010/main" val="3617094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Exemptions of General Application</a:t>
            </a:r>
            <a:endParaRPr lang="en-US" dirty="0"/>
          </a:p>
        </p:txBody>
      </p:sp>
      <p:sp>
        <p:nvSpPr>
          <p:cNvPr id="3" name="Content Placeholder 2"/>
          <p:cNvSpPr>
            <a:spLocks noGrp="1"/>
          </p:cNvSpPr>
          <p:nvPr>
            <p:ph idx="1"/>
          </p:nvPr>
        </p:nvSpPr>
        <p:spPr/>
        <p:txBody>
          <a:bodyPr>
            <a:normAutofit/>
          </a:bodyPr>
          <a:lstStyle/>
          <a:p>
            <a:pPr>
              <a:buFont typeface="Symbol" panose="05050102010706020507" pitchFamily="18" charset="2"/>
              <a:buChar char="·"/>
            </a:pPr>
            <a:r>
              <a:rPr lang="en-US" dirty="0">
                <a:solidFill>
                  <a:schemeClr val="tx1"/>
                </a:solidFill>
                <a:latin typeface="Open Sans" panose="020B0606030504020204" pitchFamily="34" charset="0"/>
              </a:rPr>
              <a:t>Personnel records - § </a:t>
            </a:r>
            <a:r>
              <a:rPr lang="en-US" dirty="0">
                <a:solidFill>
                  <a:schemeClr val="tx1"/>
                </a:solidFill>
                <a:latin typeface="Open Sans" panose="020B0606030504020204" pitchFamily="34" charset="0"/>
                <a:hlinkClick r:id="rId4"/>
              </a:rPr>
              <a:t>2.2-3705.1</a:t>
            </a:r>
            <a:r>
              <a:rPr lang="en-US" dirty="0">
                <a:solidFill>
                  <a:schemeClr val="tx1"/>
                </a:solidFill>
                <a:latin typeface="Open Sans" panose="020B0606030504020204" pitchFamily="34" charset="0"/>
              </a:rPr>
              <a:t> (1) </a:t>
            </a:r>
          </a:p>
          <a:p>
            <a:pPr>
              <a:buFont typeface="Symbol" panose="05050102010706020507" pitchFamily="18" charset="2"/>
              <a:buChar char="·"/>
            </a:pPr>
            <a:r>
              <a:rPr lang="en-US" dirty="0">
                <a:solidFill>
                  <a:schemeClr val="tx1"/>
                </a:solidFill>
                <a:latin typeface="Open Sans" panose="020B0606030504020204" pitchFamily="34" charset="0"/>
              </a:rPr>
              <a:t>Attorney-client privilege- § </a:t>
            </a:r>
            <a:r>
              <a:rPr lang="en-US" dirty="0">
                <a:solidFill>
                  <a:schemeClr val="tx1"/>
                </a:solidFill>
                <a:latin typeface="Open Sans" panose="020B0606030504020204" pitchFamily="34" charset="0"/>
                <a:hlinkClick r:id="rId4"/>
              </a:rPr>
              <a:t>2.2-3705.1</a:t>
            </a:r>
            <a:r>
              <a:rPr lang="en-US" dirty="0">
                <a:solidFill>
                  <a:schemeClr val="tx1"/>
                </a:solidFill>
                <a:latin typeface="Open Sans" panose="020B0606030504020204" pitchFamily="34" charset="0"/>
              </a:rPr>
              <a:t> (2)</a:t>
            </a:r>
          </a:p>
          <a:p>
            <a:pPr>
              <a:buFont typeface="Symbol" panose="05050102010706020507" pitchFamily="18" charset="2"/>
              <a:buChar char="·"/>
            </a:pPr>
            <a:r>
              <a:rPr lang="en-US" dirty="0">
                <a:solidFill>
                  <a:schemeClr val="tx1"/>
                </a:solidFill>
                <a:latin typeface="Open Sans" panose="020B0606030504020204" pitchFamily="34" charset="0"/>
              </a:rPr>
              <a:t>Legal memoranda and other work product - § </a:t>
            </a:r>
            <a:r>
              <a:rPr lang="en-US" dirty="0">
                <a:solidFill>
                  <a:schemeClr val="tx1"/>
                </a:solidFill>
                <a:latin typeface="Open Sans" panose="020B0606030504020204" pitchFamily="34" charset="0"/>
                <a:hlinkClick r:id="rId4"/>
              </a:rPr>
              <a:t>2.2-3705.1</a:t>
            </a:r>
            <a:r>
              <a:rPr lang="en-US" dirty="0">
                <a:solidFill>
                  <a:schemeClr val="tx1"/>
                </a:solidFill>
                <a:latin typeface="Open Sans" panose="020B0606030504020204" pitchFamily="34" charset="0"/>
              </a:rPr>
              <a:t> (3)</a:t>
            </a:r>
          </a:p>
          <a:p>
            <a:pPr>
              <a:buFont typeface="Symbol" panose="05050102010706020507" pitchFamily="18" charset="2"/>
              <a:buChar char="·"/>
            </a:pPr>
            <a:r>
              <a:rPr lang="en-US" dirty="0">
                <a:solidFill>
                  <a:schemeClr val="tx1"/>
                </a:solidFill>
                <a:latin typeface="Open Sans" panose="020B0606030504020204" pitchFamily="34" charset="0"/>
              </a:rPr>
              <a:t>Contract negotiations - § </a:t>
            </a:r>
            <a:r>
              <a:rPr lang="en-US" dirty="0">
                <a:solidFill>
                  <a:schemeClr val="tx1"/>
                </a:solidFill>
                <a:latin typeface="Open Sans" panose="020B0606030504020204" pitchFamily="34" charset="0"/>
                <a:hlinkClick r:id="rId4"/>
              </a:rPr>
              <a:t>2.2-3705.1</a:t>
            </a:r>
            <a:r>
              <a:rPr lang="en-US" dirty="0">
                <a:solidFill>
                  <a:schemeClr val="tx1"/>
                </a:solidFill>
                <a:latin typeface="Open Sans" panose="020B0606030504020204" pitchFamily="34" charset="0"/>
              </a:rPr>
              <a:t> (12)</a:t>
            </a:r>
          </a:p>
          <a:p>
            <a:pPr>
              <a:buFont typeface="Symbol" panose="05050102010706020507" pitchFamily="18" charset="2"/>
              <a:buChar char="·"/>
            </a:pPr>
            <a:r>
              <a:rPr lang="en-US" dirty="0">
                <a:solidFill>
                  <a:schemeClr val="tx1"/>
                </a:solidFill>
                <a:latin typeface="Open Sans" panose="020B0606030504020204" pitchFamily="34" charset="0"/>
              </a:rPr>
              <a:t>Procurement exemptions - § </a:t>
            </a:r>
            <a:r>
              <a:rPr lang="en-US" dirty="0">
                <a:solidFill>
                  <a:schemeClr val="tx1"/>
                </a:solidFill>
                <a:latin typeface="Open Sans" panose="020B0606030504020204" pitchFamily="34" charset="0"/>
                <a:hlinkClick r:id="rId5"/>
              </a:rPr>
              <a:t>2.2-3705.6</a:t>
            </a:r>
            <a:r>
              <a:rPr lang="en-US" dirty="0">
                <a:solidFill>
                  <a:schemeClr val="tx1"/>
                </a:solidFill>
                <a:latin typeface="Open Sans" panose="020B0606030504020204" pitchFamily="34" charset="0"/>
              </a:rPr>
              <a:t> (10) and (11)</a:t>
            </a:r>
          </a:p>
          <a:p>
            <a:pPr>
              <a:buFont typeface="Symbol" panose="05050102010706020507" pitchFamily="18" charset="2"/>
              <a:buChar char="·"/>
            </a:pPr>
            <a:r>
              <a:rPr lang="en-US" dirty="0">
                <a:solidFill>
                  <a:schemeClr val="tx1"/>
                </a:solidFill>
                <a:latin typeface="Open Sans" panose="020B0606030504020204" pitchFamily="34" charset="0"/>
              </a:rPr>
              <a:t>Account &amp; routing numbers - § </a:t>
            </a:r>
            <a:r>
              <a:rPr lang="en-US" dirty="0">
                <a:solidFill>
                  <a:schemeClr val="tx1"/>
                </a:solidFill>
                <a:latin typeface="Open Sans" panose="020B0606030504020204" pitchFamily="34" charset="0"/>
                <a:hlinkClick r:id="rId4"/>
              </a:rPr>
              <a:t>2.2-3705.1</a:t>
            </a:r>
            <a:r>
              <a:rPr lang="en-US" dirty="0">
                <a:solidFill>
                  <a:schemeClr val="tx1"/>
                </a:solidFill>
                <a:latin typeface="Open Sans" panose="020B0606030504020204" pitchFamily="34" charset="0"/>
              </a:rPr>
              <a:t> (13)</a:t>
            </a:r>
            <a:endParaRPr lang="en-US" sz="1100" dirty="0">
              <a:solidFill>
                <a:schemeClr val="tx1"/>
              </a:solidFill>
              <a:latin typeface="Microsoft Sans Serif" panose="020B0604020202020204" pitchFamily="34" charset="0"/>
            </a:endParaRPr>
          </a:p>
          <a:p>
            <a:pPr marL="0" indent="0">
              <a:buNone/>
            </a:pPr>
            <a:endParaRPr lang="en-US" dirty="0" smtClean="0">
              <a:solidFill>
                <a:schemeClr val="tx1"/>
              </a:solidFill>
            </a:endParaRPr>
          </a:p>
        </p:txBody>
      </p:sp>
      <p:sp>
        <p:nvSpPr>
          <p:cNvPr id="4" name="Slide Number Placeholder 3"/>
          <p:cNvSpPr>
            <a:spLocks noGrp="1"/>
          </p:cNvSpPr>
          <p:nvPr>
            <p:ph type="sldNum" sz="quarter" idx="12"/>
          </p:nvPr>
        </p:nvSpPr>
        <p:spPr/>
        <p:txBody>
          <a:bodyPr/>
          <a:lstStyle/>
          <a:p>
            <a:fld id="{DC40CF1A-DFDC-4619-A544-563ED4251C22}" type="slidenum">
              <a:rPr lang="en-US" smtClean="0"/>
              <a:t>23</a:t>
            </a:fld>
            <a:endParaRPr lang="en-US"/>
          </a:p>
        </p:txBody>
      </p:sp>
    </p:spTree>
    <p:custDataLst>
      <p:tags r:id="rId1"/>
    </p:custDataLst>
    <p:extLst>
      <p:ext uri="{BB962C8B-B14F-4D97-AF65-F5344CB8AC3E}">
        <p14:creationId xmlns:p14="http://schemas.microsoft.com/office/powerpoint/2010/main" val="2106392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smtClean="0"/>
              <a:t>Public Meetings</a:t>
            </a:r>
            <a:endParaRPr lang="en-US" dirty="0"/>
          </a:p>
        </p:txBody>
      </p:sp>
      <p:sp>
        <p:nvSpPr>
          <p:cNvPr id="4" name="Subtitle 3"/>
          <p:cNvSpPr>
            <a:spLocks noGrp="1"/>
          </p:cNvSpPr>
          <p:nvPr>
            <p:ph type="subTitle" idx="1"/>
          </p:nvPr>
        </p:nvSpPr>
        <p:spPr/>
        <p:txBody>
          <a:bodyPr/>
          <a:lstStyle/>
          <a:p>
            <a:r>
              <a:rPr lang="en-US" dirty="0"/>
              <a:t>Procedures for open, closed, and electronic meetings </a:t>
            </a:r>
            <a:r>
              <a:rPr lang="en-US" dirty="0" smtClean="0"/>
              <a:t>§§ </a:t>
            </a:r>
            <a:r>
              <a:rPr lang="en-US" dirty="0">
                <a:hlinkClick r:id="rId4"/>
              </a:rPr>
              <a:t>2.2-3707</a:t>
            </a:r>
            <a:r>
              <a:rPr lang="en-US" dirty="0"/>
              <a:t> through </a:t>
            </a:r>
            <a:r>
              <a:rPr lang="en-US" dirty="0">
                <a:hlinkClick r:id="rId5"/>
              </a:rPr>
              <a:t>2.2-3712</a:t>
            </a:r>
            <a:endParaRPr lang="en-US" dirty="0"/>
          </a:p>
        </p:txBody>
      </p:sp>
      <p:sp>
        <p:nvSpPr>
          <p:cNvPr id="2" name="Slide Number Placeholder 1"/>
          <p:cNvSpPr>
            <a:spLocks noGrp="1"/>
          </p:cNvSpPr>
          <p:nvPr>
            <p:ph type="sldNum" sz="quarter" idx="12"/>
          </p:nvPr>
        </p:nvSpPr>
        <p:spPr/>
        <p:txBody>
          <a:bodyPr/>
          <a:lstStyle/>
          <a:p>
            <a:fld id="{DC40CF1A-DFDC-4619-A544-563ED4251C22}" type="slidenum">
              <a:rPr lang="en-US" smtClean="0"/>
              <a:t>24</a:t>
            </a:fld>
            <a:endParaRPr lang="en-US"/>
          </a:p>
        </p:txBody>
      </p:sp>
    </p:spTree>
    <p:custDataLst>
      <p:tags r:id="rId1"/>
    </p:custDataLst>
    <p:extLst>
      <p:ext uri="{BB962C8B-B14F-4D97-AF65-F5344CB8AC3E}">
        <p14:creationId xmlns:p14="http://schemas.microsoft.com/office/powerpoint/2010/main" val="3024164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3"/>
            <a:ext cx="9601196" cy="903818"/>
          </a:xfrm>
        </p:spPr>
        <p:txBody>
          <a:bodyPr>
            <a:normAutofit fontScale="90000"/>
          </a:bodyPr>
          <a:lstStyle/>
          <a:p>
            <a:r>
              <a:rPr lang="en-US" dirty="0"/>
              <a:t>Introduction to Meetings under FOIA</a:t>
            </a:r>
          </a:p>
        </p:txBody>
      </p:sp>
      <p:sp>
        <p:nvSpPr>
          <p:cNvPr id="3" name="Content Placeholder 2"/>
          <p:cNvSpPr>
            <a:spLocks noGrp="1"/>
          </p:cNvSpPr>
          <p:nvPr>
            <p:ph idx="1"/>
          </p:nvPr>
        </p:nvSpPr>
        <p:spPr/>
        <p:txBody>
          <a:bodyPr>
            <a:normAutofit/>
          </a:bodyPr>
          <a:lstStyle/>
          <a:p>
            <a:r>
              <a:rPr lang="en-US" dirty="0"/>
              <a:t>Policy: All meetings must be open unless closed following an exemption – § </a:t>
            </a:r>
            <a:r>
              <a:rPr lang="en-US" dirty="0">
                <a:hlinkClick r:id="rId4"/>
              </a:rPr>
              <a:t>2.2-3700</a:t>
            </a:r>
            <a:endParaRPr lang="en-US" dirty="0"/>
          </a:p>
          <a:p>
            <a:r>
              <a:rPr lang="en-US" dirty="0"/>
              <a:t>Definitions of “public body” and “meeting” – § </a:t>
            </a:r>
            <a:r>
              <a:rPr lang="en-US" dirty="0">
                <a:hlinkClick r:id="rId5"/>
              </a:rPr>
              <a:t>2.2-3701</a:t>
            </a:r>
            <a:endParaRPr lang="en-US" dirty="0"/>
          </a:p>
          <a:p>
            <a:r>
              <a:rPr lang="en-US" dirty="0"/>
              <a:t>Open Meetings – §§ </a:t>
            </a:r>
            <a:r>
              <a:rPr lang="en-US" dirty="0">
                <a:hlinkClick r:id="rId6"/>
              </a:rPr>
              <a:t>2.2-3707</a:t>
            </a:r>
            <a:r>
              <a:rPr lang="en-US" dirty="0"/>
              <a:t> through </a:t>
            </a:r>
            <a:r>
              <a:rPr lang="en-US" dirty="0">
                <a:hlinkClick r:id="rId7"/>
              </a:rPr>
              <a:t>2.2-3710</a:t>
            </a:r>
            <a:endParaRPr lang="en-US" dirty="0"/>
          </a:p>
          <a:p>
            <a:r>
              <a:rPr lang="en-US" dirty="0"/>
              <a:t>Closed Meetings – §§ </a:t>
            </a:r>
            <a:r>
              <a:rPr lang="en-US" dirty="0">
                <a:hlinkClick r:id="rId8"/>
              </a:rPr>
              <a:t>2.2-3711</a:t>
            </a:r>
            <a:r>
              <a:rPr lang="en-US" dirty="0"/>
              <a:t> and </a:t>
            </a:r>
            <a:r>
              <a:rPr lang="en-US" dirty="0">
                <a:hlinkClick r:id="rId9"/>
              </a:rPr>
              <a:t>2.2-3712</a:t>
            </a:r>
            <a:endParaRPr lang="en-US" dirty="0"/>
          </a:p>
          <a:p>
            <a:r>
              <a:rPr lang="en-US" dirty="0"/>
              <a:t>Electronic Meetings – §§ </a:t>
            </a:r>
            <a:r>
              <a:rPr lang="en-US" dirty="0" smtClean="0">
                <a:hlinkClick r:id="rId10"/>
              </a:rPr>
              <a:t>2.2-3708.2</a:t>
            </a:r>
            <a:r>
              <a:rPr lang="en-US" dirty="0" smtClean="0"/>
              <a:t> and </a:t>
            </a:r>
            <a:r>
              <a:rPr lang="en-US" dirty="0" smtClean="0">
                <a:hlinkClick r:id="rId11"/>
              </a:rPr>
              <a:t>2.2-3708.3</a:t>
            </a:r>
            <a:endParaRPr lang="en-US" dirty="0"/>
          </a:p>
        </p:txBody>
      </p:sp>
      <p:sp>
        <p:nvSpPr>
          <p:cNvPr id="4" name="Slide Number Placeholder 3"/>
          <p:cNvSpPr>
            <a:spLocks noGrp="1"/>
          </p:cNvSpPr>
          <p:nvPr>
            <p:ph type="sldNum" sz="quarter" idx="12"/>
          </p:nvPr>
        </p:nvSpPr>
        <p:spPr/>
        <p:txBody>
          <a:bodyPr/>
          <a:lstStyle/>
          <a:p>
            <a:fld id="{77C66CD1-AA52-431F-B53B-63FF38D08C2A}" type="slidenum">
              <a:rPr lang="en-US" smtClean="0"/>
              <a:t>25</a:t>
            </a:fld>
            <a:endParaRPr lang="en-US"/>
          </a:p>
        </p:txBody>
      </p:sp>
    </p:spTree>
    <p:custDataLst>
      <p:tags r:id="rId1"/>
    </p:custDataLst>
    <p:extLst>
      <p:ext uri="{BB962C8B-B14F-4D97-AF65-F5344CB8AC3E}">
        <p14:creationId xmlns:p14="http://schemas.microsoft.com/office/powerpoint/2010/main" val="2411656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Definition of “Public Body”</a:t>
            </a:r>
            <a:br>
              <a:rPr lang="en-US" dirty="0"/>
            </a:br>
            <a:r>
              <a:rPr lang="en-US" sz="2000" dirty="0"/>
              <a:t>§ </a:t>
            </a:r>
            <a:r>
              <a:rPr lang="en-US" sz="2000" dirty="0">
                <a:hlinkClick r:id="rId4"/>
              </a:rPr>
              <a:t>2.2-3701</a:t>
            </a:r>
            <a:endParaRPr lang="en-US" sz="2000" dirty="0"/>
          </a:p>
        </p:txBody>
      </p:sp>
      <p:sp>
        <p:nvSpPr>
          <p:cNvPr id="3" name="Content Placeholder 2"/>
          <p:cNvSpPr>
            <a:spLocks noGrp="1"/>
          </p:cNvSpPr>
          <p:nvPr>
            <p:ph idx="1"/>
          </p:nvPr>
        </p:nvSpPr>
        <p:spPr/>
        <p:txBody>
          <a:bodyPr>
            <a:normAutofit/>
          </a:bodyPr>
          <a:lstStyle/>
          <a:p>
            <a:pPr>
              <a:buFont typeface="Symbol" panose="05050102010706020507" pitchFamily="18" charset="2"/>
              <a:buChar char="·"/>
            </a:pPr>
            <a:r>
              <a:rPr lang="en-US" dirty="0">
                <a:solidFill>
                  <a:srgbClr val="262626"/>
                </a:solidFill>
                <a:latin typeface="Open Sans" panose="020B0606030504020204" pitchFamily="34" charset="0"/>
              </a:rPr>
              <a:t>Any legislative body, authority, board, bureau, commission, district or agency of the Commonwealth or of any political subdivision of the Commonwealth, including cities, towns and counties, municipal councils, governing bodies of counties, school boards and planning commissions</a:t>
            </a:r>
          </a:p>
          <a:p>
            <a:pPr>
              <a:buFont typeface="Symbol" panose="05050102010706020507" pitchFamily="18" charset="2"/>
              <a:buChar char="·"/>
            </a:pPr>
            <a:r>
              <a:rPr lang="en-US" dirty="0">
                <a:solidFill>
                  <a:srgbClr val="262626"/>
                </a:solidFill>
                <a:latin typeface="Open Sans" panose="020B0606030504020204" pitchFamily="34" charset="0"/>
              </a:rPr>
              <a:t>Any committee, subcommittee, or other entity however designated, of the public body created to perform delegated functions of the public body or to advise the public </a:t>
            </a:r>
            <a:r>
              <a:rPr lang="en-US" dirty="0" smtClean="0">
                <a:solidFill>
                  <a:srgbClr val="262626"/>
                </a:solidFill>
                <a:latin typeface="Open Sans" panose="020B0606030504020204" pitchFamily="34" charset="0"/>
              </a:rPr>
              <a:t>body</a:t>
            </a:r>
            <a:endParaRPr lang="en-US" dirty="0">
              <a:solidFill>
                <a:srgbClr val="262626"/>
              </a:solidFill>
              <a:latin typeface="Open Sans" panose="020B0606030504020204" pitchFamily="34" charset="0"/>
            </a:endParaRPr>
          </a:p>
        </p:txBody>
      </p:sp>
      <p:sp>
        <p:nvSpPr>
          <p:cNvPr id="4" name="Slide Number Placeholder 3"/>
          <p:cNvSpPr>
            <a:spLocks noGrp="1"/>
          </p:cNvSpPr>
          <p:nvPr>
            <p:ph type="sldNum" sz="quarter" idx="12"/>
          </p:nvPr>
        </p:nvSpPr>
        <p:spPr/>
        <p:txBody>
          <a:bodyPr/>
          <a:lstStyle/>
          <a:p>
            <a:fld id="{77C66CD1-AA52-431F-B53B-63FF38D08C2A}" type="slidenum">
              <a:rPr lang="en-US" smtClean="0"/>
              <a:t>26</a:t>
            </a:fld>
            <a:endParaRPr lang="en-US"/>
          </a:p>
        </p:txBody>
      </p:sp>
    </p:spTree>
    <p:custDataLst>
      <p:tags r:id="rId1"/>
    </p:custDataLst>
    <p:extLst>
      <p:ext uri="{BB962C8B-B14F-4D97-AF65-F5344CB8AC3E}">
        <p14:creationId xmlns:p14="http://schemas.microsoft.com/office/powerpoint/2010/main" val="4155498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262626"/>
                </a:solidFill>
                <a:latin typeface="Open Sans" panose="020B0606030504020204" pitchFamily="34" charset="0"/>
              </a:rPr>
              <a:t>Definition of “public body”</a:t>
            </a:r>
            <a:br>
              <a:rPr lang="en-US" dirty="0">
                <a:solidFill>
                  <a:srgbClr val="262626"/>
                </a:solidFill>
                <a:latin typeface="Open Sans" panose="020B0606030504020204" pitchFamily="34" charset="0"/>
              </a:rPr>
            </a:br>
            <a:r>
              <a:rPr lang="en-US" sz="2000" dirty="0">
                <a:solidFill>
                  <a:srgbClr val="262626"/>
                </a:solidFill>
                <a:latin typeface="Open Sans" panose="020B0606030504020204" pitchFamily="34" charset="0"/>
              </a:rPr>
              <a:t>(continued)	</a:t>
            </a:r>
            <a:endParaRPr lang="en-US" sz="1100" dirty="0">
              <a:solidFill>
                <a:prstClr val="black"/>
              </a:solidFill>
              <a:latin typeface="Microsoft Sans Serif" panose="020B0604020202020204" pitchFamily="34" charset="0"/>
            </a:endParaRPr>
          </a:p>
        </p:txBody>
      </p:sp>
      <p:sp>
        <p:nvSpPr>
          <p:cNvPr id="3" name="Content Placeholder 2"/>
          <p:cNvSpPr>
            <a:spLocks noGrp="1"/>
          </p:cNvSpPr>
          <p:nvPr>
            <p:ph idx="1"/>
          </p:nvPr>
        </p:nvSpPr>
        <p:spPr/>
        <p:txBody>
          <a:bodyPr/>
          <a:lstStyle/>
          <a:p>
            <a:r>
              <a:rPr lang="en-US" dirty="0"/>
              <a:t>Also includes</a:t>
            </a:r>
            <a:r>
              <a:rPr lang="en-US" dirty="0" smtClean="0"/>
              <a:t>:</a:t>
            </a:r>
            <a:endParaRPr lang="en-US" dirty="0"/>
          </a:p>
          <a:p>
            <a:pPr lvl="1"/>
            <a:r>
              <a:rPr lang="en-US" sz="2400" dirty="0"/>
              <a:t>Other organizations, corporations or agencies in the Commonwealth supported wholly or principally by public funds (may include tax-exempt organizations, for example)</a:t>
            </a:r>
          </a:p>
          <a:p>
            <a:pPr lvl="1"/>
            <a:r>
              <a:rPr lang="en-US" sz="2400" dirty="0"/>
              <a:t>Constitutional officers are included, but only for records purposes</a:t>
            </a:r>
          </a:p>
          <a:p>
            <a:endParaRPr lang="en-US" dirty="0"/>
          </a:p>
        </p:txBody>
      </p:sp>
      <p:sp>
        <p:nvSpPr>
          <p:cNvPr id="4" name="Slide Number Placeholder 3"/>
          <p:cNvSpPr>
            <a:spLocks noGrp="1"/>
          </p:cNvSpPr>
          <p:nvPr>
            <p:ph type="sldNum" sz="quarter" idx="12"/>
          </p:nvPr>
        </p:nvSpPr>
        <p:spPr/>
        <p:txBody>
          <a:bodyPr/>
          <a:lstStyle/>
          <a:p>
            <a:fld id="{DC40CF1A-DFDC-4619-A544-563ED4251C22}" type="slidenum">
              <a:rPr lang="en-US" smtClean="0"/>
              <a:t>27</a:t>
            </a:fld>
            <a:endParaRPr lang="en-US"/>
          </a:p>
        </p:txBody>
      </p:sp>
    </p:spTree>
    <p:custDataLst>
      <p:tags r:id="rId1"/>
    </p:custDataLst>
    <p:extLst>
      <p:ext uri="{BB962C8B-B14F-4D97-AF65-F5344CB8AC3E}">
        <p14:creationId xmlns:p14="http://schemas.microsoft.com/office/powerpoint/2010/main" val="1398929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262626"/>
                </a:solidFill>
                <a:latin typeface="Open Sans" panose="020B0606030504020204" pitchFamily="34" charset="0"/>
              </a:rPr>
              <a:t>Definition of “meeting”</a:t>
            </a:r>
            <a:br>
              <a:rPr lang="en-US" dirty="0">
                <a:solidFill>
                  <a:srgbClr val="262626"/>
                </a:solidFill>
                <a:latin typeface="Open Sans" panose="020B0606030504020204" pitchFamily="34" charset="0"/>
              </a:rPr>
            </a:br>
            <a:r>
              <a:rPr lang="en-US" sz="2000" dirty="0">
                <a:solidFill>
                  <a:srgbClr val="262626"/>
                </a:solidFill>
                <a:latin typeface="Open Sans" panose="020B0606030504020204" pitchFamily="34" charset="0"/>
              </a:rPr>
              <a:t>§ </a:t>
            </a:r>
            <a:r>
              <a:rPr lang="en-US" sz="2000" dirty="0">
                <a:solidFill>
                  <a:schemeClr val="tx1"/>
                </a:solidFill>
                <a:latin typeface="Open Sans" panose="020B0606030504020204" pitchFamily="34" charset="0"/>
                <a:hlinkClick r:id="rId4"/>
              </a:rPr>
              <a:t>2.2-3701</a:t>
            </a:r>
            <a:endParaRPr lang="en-US" sz="1100" dirty="0">
              <a:solidFill>
                <a:schemeClr val="tx1"/>
              </a:solidFill>
              <a:latin typeface="Microsoft Sans Serif" panose="020B0604020202020204" pitchFamily="34" charset="0"/>
            </a:endParaRPr>
          </a:p>
        </p:txBody>
      </p:sp>
      <p:sp>
        <p:nvSpPr>
          <p:cNvPr id="3" name="Content Placeholder 2"/>
          <p:cNvSpPr>
            <a:spLocks noGrp="1"/>
          </p:cNvSpPr>
          <p:nvPr>
            <p:ph idx="1"/>
          </p:nvPr>
        </p:nvSpPr>
        <p:spPr/>
        <p:txBody>
          <a:bodyPr>
            <a:normAutofit fontScale="92500" lnSpcReduction="20000"/>
          </a:bodyPr>
          <a:lstStyle/>
          <a:p>
            <a:pPr>
              <a:buFont typeface="Symbol" panose="05050102010706020507" pitchFamily="18" charset="2"/>
              <a:buChar char="·"/>
            </a:pPr>
            <a:r>
              <a:rPr lang="en-US" dirty="0">
                <a:solidFill>
                  <a:srgbClr val="262626"/>
                </a:solidFill>
                <a:latin typeface="Open Sans" panose="020B0606030504020204" pitchFamily="34" charset="0"/>
              </a:rPr>
              <a:t>Includes meetings including work sessions, when sitting physically, or through electronic communication means as a body or entity, or as an informal assemblage of (</a:t>
            </a:r>
            <a:r>
              <a:rPr lang="en-US" dirty="0" err="1">
                <a:solidFill>
                  <a:srgbClr val="262626"/>
                </a:solidFill>
                <a:latin typeface="Open Sans" panose="020B0606030504020204" pitchFamily="34" charset="0"/>
              </a:rPr>
              <a:t>i</a:t>
            </a:r>
            <a:r>
              <a:rPr lang="en-US" dirty="0">
                <a:solidFill>
                  <a:srgbClr val="262626"/>
                </a:solidFill>
                <a:latin typeface="Open Sans" panose="020B0606030504020204" pitchFamily="34" charset="0"/>
              </a:rPr>
              <a:t>) as many as three members or (ii) a quorum, if less than three, of the constituent membership, wherever held, with or without minutes being taken, whether or not votes are cast, of any public body</a:t>
            </a:r>
          </a:p>
          <a:p>
            <a:pPr>
              <a:buFont typeface="Symbol" panose="05050102010706020507" pitchFamily="18" charset="2"/>
              <a:buChar char="·"/>
            </a:pPr>
            <a:r>
              <a:rPr lang="en-US" dirty="0">
                <a:solidFill>
                  <a:srgbClr val="262626"/>
                </a:solidFill>
                <a:latin typeface="Open Sans" panose="020B0606030504020204" pitchFamily="34" charset="0"/>
              </a:rPr>
              <a:t>“quorum if less than three” means two members , if they are a quorum of the public body (Ex. A subcommittee with only two or three members total would have a quorum of two members)</a:t>
            </a:r>
          </a:p>
          <a:p>
            <a:pPr>
              <a:buFont typeface="Symbol" panose="05050102010706020507" pitchFamily="18" charset="2"/>
              <a:buChar char="·"/>
            </a:pPr>
            <a:r>
              <a:rPr lang="en-US" dirty="0">
                <a:solidFill>
                  <a:srgbClr val="262626"/>
                </a:solidFill>
                <a:latin typeface="Open Sans" panose="020B0606030504020204" pitchFamily="34" charset="0"/>
              </a:rPr>
              <a:t>Must be discussing or transacting public business in real </a:t>
            </a:r>
            <a:r>
              <a:rPr lang="en-US" dirty="0" smtClean="0">
                <a:solidFill>
                  <a:srgbClr val="262626"/>
                </a:solidFill>
                <a:latin typeface="Open Sans" panose="020B0606030504020204" pitchFamily="34" charset="0"/>
              </a:rPr>
              <a:t>time</a:t>
            </a:r>
            <a:endParaRPr lang="en-US" sz="1400" dirty="0">
              <a:solidFill>
                <a:prstClr val="black"/>
              </a:solidFill>
              <a:latin typeface="Microsoft Sans Serif" panose="020B0604020202020204" pitchFamily="34" charset="0"/>
            </a:endParaRPr>
          </a:p>
        </p:txBody>
      </p:sp>
      <p:sp>
        <p:nvSpPr>
          <p:cNvPr id="4" name="Slide Number Placeholder 3"/>
          <p:cNvSpPr>
            <a:spLocks noGrp="1"/>
          </p:cNvSpPr>
          <p:nvPr>
            <p:ph type="sldNum" sz="quarter" idx="12"/>
          </p:nvPr>
        </p:nvSpPr>
        <p:spPr/>
        <p:txBody>
          <a:bodyPr/>
          <a:lstStyle/>
          <a:p>
            <a:fld id="{77C66CD1-AA52-431F-B53B-63FF38D08C2A}" type="slidenum">
              <a:rPr lang="en-US" smtClean="0"/>
              <a:t>28</a:t>
            </a:fld>
            <a:endParaRPr lang="en-US"/>
          </a:p>
        </p:txBody>
      </p:sp>
    </p:spTree>
    <p:custDataLst>
      <p:tags r:id="rId1"/>
    </p:custDataLst>
    <p:extLst>
      <p:ext uri="{BB962C8B-B14F-4D97-AF65-F5344CB8AC3E}">
        <p14:creationId xmlns:p14="http://schemas.microsoft.com/office/powerpoint/2010/main" val="380021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Definition of “meeting” - Exceptions</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dirty="0"/>
              <a:t>The following </a:t>
            </a:r>
            <a:r>
              <a:rPr lang="en-US" dirty="0" smtClean="0"/>
              <a:t>are </a:t>
            </a:r>
            <a:r>
              <a:rPr lang="en-US" dirty="0"/>
              <a:t>not considered meetings subject to FOIA</a:t>
            </a:r>
            <a:r>
              <a:rPr lang="en-US" dirty="0" smtClean="0"/>
              <a:t>:</a:t>
            </a:r>
          </a:p>
          <a:p>
            <a:r>
              <a:rPr lang="en-US" dirty="0" smtClean="0"/>
              <a:t>Gatherings of employees (the meetings rules only apply to members of the public body, not staff)</a:t>
            </a:r>
          </a:p>
          <a:p>
            <a:r>
              <a:rPr lang="en-US" dirty="0" smtClean="0"/>
              <a:t>Gatherings </a:t>
            </a:r>
            <a:r>
              <a:rPr lang="en-US" dirty="0"/>
              <a:t>where no part of the purpose is the discussion or transaction of any public business</a:t>
            </a:r>
          </a:p>
          <a:p>
            <a:r>
              <a:rPr lang="en-US" dirty="0" smtClean="0"/>
              <a:t>Public forums, </a:t>
            </a:r>
            <a:r>
              <a:rPr lang="en-US" dirty="0"/>
              <a:t>candidate </a:t>
            </a:r>
            <a:r>
              <a:rPr lang="en-US" dirty="0" smtClean="0"/>
              <a:t>appearances, </a:t>
            </a:r>
            <a:r>
              <a:rPr lang="en-US" dirty="0"/>
              <a:t>or </a:t>
            </a:r>
            <a:r>
              <a:rPr lang="en-US" dirty="0" smtClean="0"/>
              <a:t>debates, </a:t>
            </a:r>
            <a:r>
              <a:rPr lang="en-US" dirty="0"/>
              <a:t>the purpose of which is to inform the electorate and not to discuss or transact public business</a:t>
            </a:r>
          </a:p>
          <a:p>
            <a:endParaRPr lang="en-US" dirty="0"/>
          </a:p>
        </p:txBody>
      </p:sp>
      <p:sp>
        <p:nvSpPr>
          <p:cNvPr id="4" name="Slide Number Placeholder 3"/>
          <p:cNvSpPr>
            <a:spLocks noGrp="1"/>
          </p:cNvSpPr>
          <p:nvPr>
            <p:ph type="sldNum" sz="quarter" idx="12"/>
          </p:nvPr>
        </p:nvSpPr>
        <p:spPr/>
        <p:txBody>
          <a:bodyPr/>
          <a:lstStyle/>
          <a:p>
            <a:fld id="{DC40CF1A-DFDC-4619-A544-563ED4251C22}" type="slidenum">
              <a:rPr lang="en-US" smtClean="0"/>
              <a:t>29</a:t>
            </a:fld>
            <a:endParaRPr lang="en-US"/>
          </a:p>
        </p:txBody>
      </p:sp>
    </p:spTree>
    <p:custDataLst>
      <p:tags r:id="rId1"/>
    </p:custDataLst>
    <p:extLst>
      <p:ext uri="{BB962C8B-B14F-4D97-AF65-F5344CB8AC3E}">
        <p14:creationId xmlns:p14="http://schemas.microsoft.com/office/powerpoint/2010/main" val="13232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latin typeface="Open Sans" panose="020B0606030504020204" pitchFamily="34" charset="0"/>
                <a:ea typeface="Open Sans" panose="020B0606030504020204" pitchFamily="34" charset="0"/>
                <a:cs typeface="Open Sans" panose="020B0606030504020204" pitchFamily="34" charset="0"/>
              </a:rPr>
              <a:t>Introduction</a:t>
            </a:r>
            <a:endParaRPr lang="en-US" sz="4000" dirty="0">
              <a:latin typeface="Open Sans" panose="020B0606030504020204" pitchFamily="34" charset="0"/>
              <a:ea typeface="Open Sans" panose="020B0606030504020204" pitchFamily="34" charset="0"/>
              <a:cs typeface="Open Sans" panose="020B0606030504020204" pitchFamily="34" charset="0"/>
            </a:endParaRPr>
          </a:p>
        </p:txBody>
      </p:sp>
      <p:sp>
        <p:nvSpPr>
          <p:cNvPr id="3" name="Content Placeholder 2"/>
          <p:cNvSpPr>
            <a:spLocks noGrp="1"/>
          </p:cNvSpPr>
          <p:nvPr>
            <p:ph idx="1"/>
          </p:nvPr>
        </p:nvSpPr>
        <p:spPr/>
        <p:txBody>
          <a:bodyPr>
            <a:normAutofit/>
          </a:bodyPr>
          <a:lstStyle/>
          <a:p>
            <a:r>
              <a:rPr lang="en-US" sz="1800" dirty="0">
                <a:latin typeface="Open Sans" panose="020B0606030504020204" pitchFamily="34" charset="0"/>
                <a:ea typeface="Open Sans" panose="020B0606030504020204" pitchFamily="34" charset="0"/>
                <a:cs typeface="Open Sans" panose="020B0606030504020204" pitchFamily="34" charset="0"/>
              </a:rPr>
              <a:t>About the FOIA Council</a:t>
            </a:r>
          </a:p>
          <a:p>
            <a:r>
              <a:rPr lang="en-US" sz="1800" dirty="0">
                <a:latin typeface="Open Sans" panose="020B0606030504020204" pitchFamily="34" charset="0"/>
                <a:ea typeface="Open Sans" panose="020B0606030504020204" pitchFamily="34" charset="0"/>
                <a:cs typeface="Open Sans" panose="020B0606030504020204" pitchFamily="34" charset="0"/>
              </a:rPr>
              <a:t>Purpose and policy of FOIA</a:t>
            </a:r>
          </a:p>
          <a:p>
            <a:r>
              <a:rPr lang="en-US" sz="1800" dirty="0">
                <a:latin typeface="Open Sans" panose="020B0606030504020204" pitchFamily="34" charset="0"/>
                <a:ea typeface="Open Sans" panose="020B0606030504020204" pitchFamily="34" charset="0"/>
                <a:cs typeface="Open Sans" panose="020B0606030504020204" pitchFamily="34" charset="0"/>
              </a:rPr>
              <a:t>Structure of FOIA – how to find what you need within the Code</a:t>
            </a:r>
          </a:p>
          <a:p>
            <a:pPr lvl="1"/>
            <a:r>
              <a:rPr lang="en-US" sz="1800" dirty="0">
                <a:latin typeface="Open Sans" panose="020B0606030504020204" pitchFamily="34" charset="0"/>
                <a:ea typeface="Open Sans" panose="020B0606030504020204" pitchFamily="34" charset="0"/>
                <a:cs typeface="Open Sans" panose="020B0606030504020204" pitchFamily="34" charset="0"/>
              </a:rPr>
              <a:t>General Provisions -- §§ </a:t>
            </a:r>
            <a:r>
              <a:rPr lang="en-US" sz="1800" dirty="0">
                <a:latin typeface="Open Sans" panose="020B0606030504020204" pitchFamily="34" charset="0"/>
                <a:ea typeface="Open Sans" panose="020B0606030504020204" pitchFamily="34" charset="0"/>
                <a:cs typeface="Open Sans" panose="020B0606030504020204" pitchFamily="34" charset="0"/>
                <a:hlinkClick r:id="rId3"/>
              </a:rPr>
              <a:t>2.2-3700</a:t>
            </a:r>
            <a:r>
              <a:rPr lang="en-US" sz="1800" dirty="0">
                <a:latin typeface="Open Sans" panose="020B0606030504020204" pitchFamily="34" charset="0"/>
                <a:ea typeface="Open Sans" panose="020B0606030504020204" pitchFamily="34" charset="0"/>
                <a:cs typeface="Open Sans" panose="020B0606030504020204" pitchFamily="34" charset="0"/>
              </a:rPr>
              <a:t> through </a:t>
            </a:r>
            <a:r>
              <a:rPr lang="en-US" sz="1800" dirty="0">
                <a:latin typeface="Open Sans" panose="020B0606030504020204" pitchFamily="34" charset="0"/>
                <a:ea typeface="Open Sans" panose="020B0606030504020204" pitchFamily="34" charset="0"/>
                <a:cs typeface="Open Sans" panose="020B0606030504020204" pitchFamily="34" charset="0"/>
                <a:hlinkClick r:id="rId4"/>
              </a:rPr>
              <a:t>2.2-3703.1</a:t>
            </a:r>
            <a:endParaRPr lang="en-US" sz="1800" dirty="0">
              <a:latin typeface="Open Sans" panose="020B0606030504020204" pitchFamily="34" charset="0"/>
              <a:ea typeface="Open Sans" panose="020B0606030504020204" pitchFamily="34" charset="0"/>
              <a:cs typeface="Open Sans" panose="020B0606030504020204" pitchFamily="34" charset="0"/>
            </a:endParaRPr>
          </a:p>
          <a:p>
            <a:pPr lvl="1"/>
            <a:r>
              <a:rPr lang="en-US" sz="1800" dirty="0" smtClean="0">
                <a:latin typeface="Open Sans" panose="020B0606030504020204" pitchFamily="34" charset="0"/>
                <a:ea typeface="Open Sans" panose="020B0606030504020204" pitchFamily="34" charset="0"/>
                <a:cs typeface="Open Sans" panose="020B0606030504020204" pitchFamily="34" charset="0"/>
              </a:rPr>
              <a:t>Records </a:t>
            </a:r>
            <a:r>
              <a:rPr lang="en-US" sz="1800" dirty="0">
                <a:latin typeface="Open Sans" panose="020B0606030504020204" pitchFamily="34" charset="0"/>
                <a:ea typeface="Open Sans" panose="020B0606030504020204" pitchFamily="34" charset="0"/>
                <a:cs typeface="Open Sans" panose="020B0606030504020204" pitchFamily="34" charset="0"/>
              </a:rPr>
              <a:t>Procedures and Exemptions -- §§ </a:t>
            </a:r>
            <a:r>
              <a:rPr lang="en-US" sz="1800" dirty="0">
                <a:latin typeface="Open Sans" panose="020B0606030504020204" pitchFamily="34" charset="0"/>
                <a:ea typeface="Open Sans" panose="020B0606030504020204" pitchFamily="34" charset="0"/>
                <a:cs typeface="Open Sans" panose="020B0606030504020204" pitchFamily="34" charset="0"/>
                <a:hlinkClick r:id="rId5"/>
              </a:rPr>
              <a:t>2.2-3704</a:t>
            </a:r>
            <a:r>
              <a:rPr lang="en-US" sz="1800" dirty="0">
                <a:latin typeface="Open Sans" panose="020B0606030504020204" pitchFamily="34" charset="0"/>
                <a:ea typeface="Open Sans" panose="020B0606030504020204" pitchFamily="34" charset="0"/>
                <a:cs typeface="Open Sans" panose="020B0606030504020204" pitchFamily="34" charset="0"/>
              </a:rPr>
              <a:t> through </a:t>
            </a:r>
            <a:r>
              <a:rPr lang="en-US" sz="1800" dirty="0" smtClean="0">
                <a:latin typeface="Open Sans" panose="020B0606030504020204" pitchFamily="34" charset="0"/>
                <a:ea typeface="Open Sans" panose="020B0606030504020204" pitchFamily="34" charset="0"/>
                <a:cs typeface="Open Sans" panose="020B0606030504020204" pitchFamily="34" charset="0"/>
                <a:hlinkClick r:id="rId6"/>
              </a:rPr>
              <a:t>2.2-3706.1</a:t>
            </a:r>
            <a:endParaRPr lang="en-US" sz="1800" dirty="0">
              <a:latin typeface="Open Sans" panose="020B0606030504020204" pitchFamily="34" charset="0"/>
              <a:ea typeface="Open Sans" panose="020B0606030504020204" pitchFamily="34" charset="0"/>
              <a:cs typeface="Open Sans" panose="020B0606030504020204" pitchFamily="34" charset="0"/>
            </a:endParaRPr>
          </a:p>
          <a:p>
            <a:pPr lvl="2"/>
            <a:r>
              <a:rPr lang="en-US" dirty="0">
                <a:latin typeface="Open Sans" panose="020B0606030504020204" pitchFamily="34" charset="0"/>
                <a:ea typeface="Open Sans" panose="020B0606030504020204" pitchFamily="34" charset="0"/>
                <a:cs typeface="Open Sans" panose="020B0606030504020204" pitchFamily="34" charset="0"/>
              </a:rPr>
              <a:t>Training Requirements -- §§ </a:t>
            </a:r>
            <a:r>
              <a:rPr lang="en-US" dirty="0">
                <a:latin typeface="Open Sans" panose="020B0606030504020204" pitchFamily="34" charset="0"/>
                <a:ea typeface="Open Sans" panose="020B0606030504020204" pitchFamily="34" charset="0"/>
                <a:cs typeface="Open Sans" panose="020B0606030504020204" pitchFamily="34" charset="0"/>
                <a:hlinkClick r:id="rId7"/>
              </a:rPr>
              <a:t>2.2-3704.2</a:t>
            </a:r>
            <a:r>
              <a:rPr lang="en-US" dirty="0">
                <a:latin typeface="Open Sans" panose="020B0606030504020204" pitchFamily="34" charset="0"/>
                <a:ea typeface="Open Sans" panose="020B0606030504020204" pitchFamily="34" charset="0"/>
                <a:cs typeface="Open Sans" panose="020B0606030504020204" pitchFamily="34" charset="0"/>
              </a:rPr>
              <a:t> and </a:t>
            </a:r>
            <a:r>
              <a:rPr lang="en-US" dirty="0">
                <a:latin typeface="Open Sans" panose="020B0606030504020204" pitchFamily="34" charset="0"/>
                <a:ea typeface="Open Sans" panose="020B0606030504020204" pitchFamily="34" charset="0"/>
                <a:cs typeface="Open Sans" panose="020B0606030504020204" pitchFamily="34" charset="0"/>
                <a:hlinkClick r:id="rId8"/>
              </a:rPr>
              <a:t>2.2-3704.3</a:t>
            </a:r>
            <a:endParaRPr lang="en-US" dirty="0">
              <a:latin typeface="Open Sans" panose="020B0606030504020204" pitchFamily="34" charset="0"/>
              <a:ea typeface="Open Sans" panose="020B0606030504020204" pitchFamily="34" charset="0"/>
              <a:cs typeface="Open Sans" panose="020B0606030504020204" pitchFamily="34" charset="0"/>
            </a:endParaRPr>
          </a:p>
          <a:p>
            <a:pPr lvl="1"/>
            <a:r>
              <a:rPr lang="en-US" sz="1800" dirty="0">
                <a:latin typeface="Open Sans" panose="020B0606030504020204" pitchFamily="34" charset="0"/>
                <a:ea typeface="Open Sans" panose="020B0606030504020204" pitchFamily="34" charset="0"/>
                <a:cs typeface="Open Sans" panose="020B0606030504020204" pitchFamily="34" charset="0"/>
              </a:rPr>
              <a:t>Meetings Procedures and Exemptions -- §§ </a:t>
            </a:r>
            <a:r>
              <a:rPr lang="en-US" sz="1800" dirty="0">
                <a:latin typeface="Open Sans" panose="020B0606030504020204" pitchFamily="34" charset="0"/>
                <a:ea typeface="Open Sans" panose="020B0606030504020204" pitchFamily="34" charset="0"/>
                <a:cs typeface="Open Sans" panose="020B0606030504020204" pitchFamily="34" charset="0"/>
                <a:hlinkClick r:id="rId9"/>
              </a:rPr>
              <a:t>2.2-3707</a:t>
            </a:r>
            <a:r>
              <a:rPr lang="en-US" sz="1800" dirty="0">
                <a:latin typeface="Open Sans" panose="020B0606030504020204" pitchFamily="34" charset="0"/>
                <a:ea typeface="Open Sans" panose="020B0606030504020204" pitchFamily="34" charset="0"/>
                <a:cs typeface="Open Sans" panose="020B0606030504020204" pitchFamily="34" charset="0"/>
              </a:rPr>
              <a:t> through </a:t>
            </a:r>
            <a:r>
              <a:rPr lang="en-US" sz="1800" dirty="0">
                <a:latin typeface="Open Sans" panose="020B0606030504020204" pitchFamily="34" charset="0"/>
                <a:ea typeface="Open Sans" panose="020B0606030504020204" pitchFamily="34" charset="0"/>
                <a:cs typeface="Open Sans" panose="020B0606030504020204" pitchFamily="34" charset="0"/>
                <a:hlinkClick r:id="rId10"/>
              </a:rPr>
              <a:t>2.2-3712</a:t>
            </a:r>
            <a:endParaRPr lang="en-US" sz="1800" dirty="0">
              <a:latin typeface="Open Sans" panose="020B0606030504020204" pitchFamily="34" charset="0"/>
              <a:ea typeface="Open Sans" panose="020B0606030504020204" pitchFamily="34" charset="0"/>
              <a:cs typeface="Open Sans" panose="020B0606030504020204" pitchFamily="34" charset="0"/>
            </a:endParaRPr>
          </a:p>
          <a:p>
            <a:pPr lvl="1"/>
            <a:r>
              <a:rPr lang="en-US" sz="1800" dirty="0">
                <a:latin typeface="Open Sans" panose="020B0606030504020204" pitchFamily="34" charset="0"/>
                <a:ea typeface="Open Sans" panose="020B0606030504020204" pitchFamily="34" charset="0"/>
                <a:cs typeface="Open Sans" panose="020B0606030504020204" pitchFamily="34" charset="0"/>
              </a:rPr>
              <a:t>Remedies and Penalties -- §§ </a:t>
            </a:r>
            <a:r>
              <a:rPr lang="en-US" sz="1800" dirty="0">
                <a:latin typeface="Open Sans" panose="020B0606030504020204" pitchFamily="34" charset="0"/>
                <a:ea typeface="Open Sans" panose="020B0606030504020204" pitchFamily="34" charset="0"/>
                <a:cs typeface="Open Sans" panose="020B0606030504020204" pitchFamily="34" charset="0"/>
                <a:hlinkClick r:id="rId11"/>
              </a:rPr>
              <a:t>2.2-3713</a:t>
            </a:r>
            <a:r>
              <a:rPr lang="en-US" sz="1800" dirty="0">
                <a:latin typeface="Open Sans" panose="020B0606030504020204" pitchFamily="34" charset="0"/>
                <a:ea typeface="Open Sans" panose="020B0606030504020204" pitchFamily="34" charset="0"/>
                <a:cs typeface="Open Sans" panose="020B0606030504020204" pitchFamily="34" charset="0"/>
              </a:rPr>
              <a:t> through </a:t>
            </a:r>
            <a:r>
              <a:rPr lang="en-US" sz="1800" dirty="0">
                <a:latin typeface="Open Sans" panose="020B0606030504020204" pitchFamily="34" charset="0"/>
                <a:ea typeface="Open Sans" panose="020B0606030504020204" pitchFamily="34" charset="0"/>
                <a:cs typeface="Open Sans" panose="020B0606030504020204" pitchFamily="34" charset="0"/>
                <a:hlinkClick r:id="rId12"/>
              </a:rPr>
              <a:t>2.2-3715</a:t>
            </a:r>
            <a:endParaRPr lang="en-US" sz="1800" dirty="0">
              <a:latin typeface="Open Sans" panose="020B0606030504020204" pitchFamily="34" charset="0"/>
              <a:ea typeface="Open Sans" panose="020B0606030504020204" pitchFamily="34" charset="0"/>
              <a:cs typeface="Open Sans" panose="020B0606030504020204" pitchFamily="34" charset="0"/>
            </a:endParaRPr>
          </a:p>
        </p:txBody>
      </p:sp>
      <p:sp>
        <p:nvSpPr>
          <p:cNvPr id="4" name="Slide Number Placeholder 3"/>
          <p:cNvSpPr>
            <a:spLocks noGrp="1"/>
          </p:cNvSpPr>
          <p:nvPr>
            <p:ph type="sldNum" sz="quarter" idx="12"/>
          </p:nvPr>
        </p:nvSpPr>
        <p:spPr/>
        <p:txBody>
          <a:bodyPr/>
          <a:lstStyle/>
          <a:p>
            <a:fld id="{DC40CF1A-DFDC-4619-A544-563ED4251C22}" type="slidenum">
              <a:rPr lang="en-US" smtClean="0"/>
              <a:t>3</a:t>
            </a:fld>
            <a:endParaRPr lang="en-US"/>
          </a:p>
        </p:txBody>
      </p:sp>
    </p:spTree>
    <p:custDataLst>
      <p:tags r:id="rId1"/>
    </p:custDataLst>
    <p:extLst>
      <p:ext uri="{BB962C8B-B14F-4D97-AF65-F5344CB8AC3E}">
        <p14:creationId xmlns:p14="http://schemas.microsoft.com/office/powerpoint/2010/main" val="2285409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Open Meetings - Requirements</a:t>
            </a:r>
            <a:endParaRPr lang="en-US" dirty="0"/>
          </a:p>
        </p:txBody>
      </p:sp>
      <p:sp>
        <p:nvSpPr>
          <p:cNvPr id="3" name="Content Placeholder 2"/>
          <p:cNvSpPr>
            <a:spLocks noGrp="1"/>
          </p:cNvSpPr>
          <p:nvPr>
            <p:ph idx="1"/>
          </p:nvPr>
        </p:nvSpPr>
        <p:spPr/>
        <p:txBody>
          <a:bodyPr/>
          <a:lstStyle/>
          <a:p>
            <a:r>
              <a:rPr lang="en-US" dirty="0" smtClean="0"/>
              <a:t>Notice to the Public</a:t>
            </a:r>
            <a:endParaRPr lang="en-US" dirty="0" smtClean="0"/>
          </a:p>
          <a:p>
            <a:r>
              <a:rPr lang="en-US" dirty="0"/>
              <a:t>Open to the Public</a:t>
            </a:r>
          </a:p>
          <a:p>
            <a:r>
              <a:rPr lang="en-US" dirty="0" smtClean="0"/>
              <a:t>Minutes</a:t>
            </a:r>
          </a:p>
        </p:txBody>
      </p:sp>
      <p:sp>
        <p:nvSpPr>
          <p:cNvPr id="4" name="Slide Number Placeholder 3"/>
          <p:cNvSpPr>
            <a:spLocks noGrp="1"/>
          </p:cNvSpPr>
          <p:nvPr>
            <p:ph type="sldNum" sz="quarter" idx="12"/>
          </p:nvPr>
        </p:nvSpPr>
        <p:spPr/>
        <p:txBody>
          <a:bodyPr/>
          <a:lstStyle/>
          <a:p>
            <a:fld id="{77C66CD1-AA52-431F-B53B-63FF38D08C2A}" type="slidenum">
              <a:rPr lang="en-US" smtClean="0"/>
              <a:t>30</a:t>
            </a:fld>
            <a:endParaRPr lang="en-US"/>
          </a:p>
        </p:txBody>
      </p:sp>
    </p:spTree>
    <p:custDataLst>
      <p:tags r:id="rId1"/>
    </p:custDataLst>
    <p:extLst>
      <p:ext uri="{BB962C8B-B14F-4D97-AF65-F5344CB8AC3E}">
        <p14:creationId xmlns:p14="http://schemas.microsoft.com/office/powerpoint/2010/main" val="877298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Notice </a:t>
            </a:r>
            <a:r>
              <a:rPr lang="en-US" dirty="0"/>
              <a:t>Requirements</a:t>
            </a:r>
            <a:br>
              <a:rPr lang="en-US" dirty="0"/>
            </a:br>
            <a:r>
              <a:rPr lang="en-US" sz="2000" dirty="0"/>
              <a:t>§ </a:t>
            </a:r>
            <a:r>
              <a:rPr lang="en-US" sz="2000" dirty="0">
                <a:hlinkClick r:id="rId4"/>
              </a:rPr>
              <a:t>2.2-3707</a:t>
            </a:r>
            <a:endParaRPr lang="en-US" sz="2000" dirty="0"/>
          </a:p>
        </p:txBody>
      </p:sp>
      <p:sp>
        <p:nvSpPr>
          <p:cNvPr id="3" name="Content Placeholder 2"/>
          <p:cNvSpPr>
            <a:spLocks noGrp="1"/>
          </p:cNvSpPr>
          <p:nvPr>
            <p:ph idx="1"/>
          </p:nvPr>
        </p:nvSpPr>
        <p:spPr/>
        <p:txBody>
          <a:bodyPr/>
          <a:lstStyle/>
          <a:p>
            <a:r>
              <a:rPr lang="en-US" dirty="0" smtClean="0"/>
              <a:t>Contents: date, time, and location of the meeting</a:t>
            </a:r>
          </a:p>
          <a:p>
            <a:r>
              <a:rPr lang="en-US" dirty="0"/>
              <a:t>For local public bodies, FOIA requires notice to be posted in three locations:</a:t>
            </a:r>
          </a:p>
          <a:p>
            <a:pPr marL="914400" lvl="1" indent="-457200">
              <a:buFont typeface="+mj-lt"/>
              <a:buAutoNum type="arabicPeriod"/>
            </a:pPr>
            <a:r>
              <a:rPr lang="en-US" dirty="0"/>
              <a:t>Official public government website, if any;</a:t>
            </a:r>
          </a:p>
          <a:p>
            <a:pPr marL="914400" lvl="1" indent="-457200">
              <a:buFont typeface="+mj-lt"/>
              <a:buAutoNum type="arabicPeriod"/>
            </a:pPr>
            <a:r>
              <a:rPr lang="en-US" dirty="0"/>
              <a:t>Prominent public location in which notices are regularly posted; and</a:t>
            </a:r>
          </a:p>
          <a:p>
            <a:pPr marL="914400" lvl="1" indent="-457200">
              <a:buFont typeface="+mj-lt"/>
              <a:buAutoNum type="arabicPeriod"/>
            </a:pPr>
            <a:r>
              <a:rPr lang="en-US" dirty="0"/>
              <a:t>At the office of the clerk of the public body OR at the office of the chief administrator</a:t>
            </a:r>
          </a:p>
          <a:p>
            <a:endParaRPr lang="en-US" dirty="0" smtClean="0"/>
          </a:p>
        </p:txBody>
      </p:sp>
      <p:sp>
        <p:nvSpPr>
          <p:cNvPr id="4" name="Slide Number Placeholder 3"/>
          <p:cNvSpPr>
            <a:spLocks noGrp="1"/>
          </p:cNvSpPr>
          <p:nvPr>
            <p:ph type="sldNum" sz="quarter" idx="12"/>
          </p:nvPr>
        </p:nvSpPr>
        <p:spPr/>
        <p:txBody>
          <a:bodyPr/>
          <a:lstStyle/>
          <a:p>
            <a:fld id="{77C66CD1-AA52-431F-B53B-63FF38D08C2A}" type="slidenum">
              <a:rPr lang="en-US" smtClean="0"/>
              <a:t>31</a:t>
            </a:fld>
            <a:endParaRPr lang="en-US"/>
          </a:p>
        </p:txBody>
      </p:sp>
    </p:spTree>
    <p:custDataLst>
      <p:tags r:id="rId1"/>
    </p:custDataLst>
    <p:extLst>
      <p:ext uri="{BB962C8B-B14F-4D97-AF65-F5344CB8AC3E}">
        <p14:creationId xmlns:p14="http://schemas.microsoft.com/office/powerpoint/2010/main" val="1954484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Notice Requirements (continued)	</a:t>
            </a:r>
            <a:endParaRPr lang="en-US" dirty="0"/>
          </a:p>
        </p:txBody>
      </p:sp>
      <p:sp>
        <p:nvSpPr>
          <p:cNvPr id="3" name="Content Placeholder 2"/>
          <p:cNvSpPr>
            <a:spLocks noGrp="1"/>
          </p:cNvSpPr>
          <p:nvPr>
            <p:ph idx="1"/>
          </p:nvPr>
        </p:nvSpPr>
        <p:spPr/>
        <p:txBody>
          <a:bodyPr>
            <a:normAutofit/>
          </a:bodyPr>
          <a:lstStyle/>
          <a:p>
            <a:r>
              <a:rPr lang="en-US" dirty="0" smtClean="0"/>
              <a:t>Regular meetings – post three working days before the meeting </a:t>
            </a:r>
          </a:p>
          <a:p>
            <a:pPr lvl="1"/>
            <a:r>
              <a:rPr lang="en-US" dirty="0" smtClean="0"/>
              <a:t>Note: Do not count the day of the meeting as one of the working days</a:t>
            </a:r>
          </a:p>
          <a:p>
            <a:r>
              <a:rPr lang="en-US" dirty="0" smtClean="0"/>
              <a:t>Special, emergency, or continued meetings – two elements:</a:t>
            </a:r>
          </a:p>
          <a:p>
            <a:pPr lvl="1"/>
            <a:r>
              <a:rPr lang="en-US" dirty="0"/>
              <a:t>Notice must be “reasonable under the circumstance” </a:t>
            </a:r>
            <a:r>
              <a:rPr lang="en-US" dirty="0" smtClean="0"/>
              <a:t>(varies with circumstances)</a:t>
            </a:r>
            <a:endParaRPr lang="en-US" dirty="0"/>
          </a:p>
          <a:p>
            <a:pPr lvl="1"/>
            <a:r>
              <a:rPr lang="en-US" dirty="0"/>
              <a:t>Public notice must be posted at the same time the members are </a:t>
            </a:r>
            <a:r>
              <a:rPr lang="en-US" dirty="0" smtClean="0"/>
              <a:t>notified</a:t>
            </a:r>
          </a:p>
          <a:p>
            <a:r>
              <a:rPr lang="en-US" dirty="0" smtClean="0"/>
              <a:t>Direct notice to those who request it (usually by an email list)</a:t>
            </a:r>
          </a:p>
          <a:p>
            <a:pPr marL="457200" lvl="1" indent="0">
              <a:buNone/>
            </a:pPr>
            <a:endParaRPr lang="en-US" dirty="0"/>
          </a:p>
        </p:txBody>
      </p:sp>
      <p:sp>
        <p:nvSpPr>
          <p:cNvPr id="4" name="Slide Number Placeholder 3"/>
          <p:cNvSpPr>
            <a:spLocks noGrp="1"/>
          </p:cNvSpPr>
          <p:nvPr>
            <p:ph type="sldNum" sz="quarter" idx="12"/>
          </p:nvPr>
        </p:nvSpPr>
        <p:spPr/>
        <p:txBody>
          <a:bodyPr/>
          <a:lstStyle/>
          <a:p>
            <a:fld id="{77C66CD1-AA52-431F-B53B-63FF38D08C2A}" type="slidenum">
              <a:rPr lang="en-US" smtClean="0"/>
              <a:t>32</a:t>
            </a:fld>
            <a:endParaRPr lang="en-US"/>
          </a:p>
        </p:txBody>
      </p:sp>
    </p:spTree>
    <p:custDataLst>
      <p:tags r:id="rId1"/>
    </p:custDataLst>
    <p:extLst>
      <p:ext uri="{BB962C8B-B14F-4D97-AF65-F5344CB8AC3E}">
        <p14:creationId xmlns:p14="http://schemas.microsoft.com/office/powerpoint/2010/main" val="3423881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does it mean for a meeting to be open to the public?</a:t>
            </a:r>
            <a:endParaRPr lang="en-US" dirty="0"/>
          </a:p>
        </p:txBody>
      </p:sp>
      <p:sp>
        <p:nvSpPr>
          <p:cNvPr id="3" name="Content Placeholder 2"/>
          <p:cNvSpPr>
            <a:spLocks noGrp="1"/>
          </p:cNvSpPr>
          <p:nvPr>
            <p:ph idx="1"/>
          </p:nvPr>
        </p:nvSpPr>
        <p:spPr/>
        <p:txBody>
          <a:bodyPr>
            <a:normAutofit fontScale="92500"/>
          </a:bodyPr>
          <a:lstStyle/>
          <a:p>
            <a:r>
              <a:rPr lang="en-US" dirty="0"/>
              <a:t>Open meeting or public meeting means a meeting at which the public may be present - § </a:t>
            </a:r>
            <a:r>
              <a:rPr lang="en-US" dirty="0">
                <a:hlinkClick r:id="rId4"/>
              </a:rPr>
              <a:t>2.2-3701</a:t>
            </a:r>
            <a:endParaRPr lang="en-US" dirty="0"/>
          </a:p>
          <a:p>
            <a:r>
              <a:rPr lang="en-US" dirty="0"/>
              <a:t>Must allow public to record, photograph, film, or otherwise reproduce</a:t>
            </a:r>
          </a:p>
          <a:p>
            <a:r>
              <a:rPr lang="en-US" dirty="0"/>
              <a:t>FOIA does not address logistics such as room capacity</a:t>
            </a:r>
          </a:p>
          <a:p>
            <a:r>
              <a:rPr lang="en-US" dirty="0"/>
              <a:t>Public bodies are encouraged to use additional means to increase public awareness (Ex. Live streaming online, broadcasting using television or radio, posting recordings of meetings, etc.)</a:t>
            </a:r>
          </a:p>
        </p:txBody>
      </p:sp>
      <p:sp>
        <p:nvSpPr>
          <p:cNvPr id="4" name="Slide Number Placeholder 3"/>
          <p:cNvSpPr>
            <a:spLocks noGrp="1"/>
          </p:cNvSpPr>
          <p:nvPr>
            <p:ph type="sldNum" sz="quarter" idx="12"/>
          </p:nvPr>
        </p:nvSpPr>
        <p:spPr/>
        <p:txBody>
          <a:bodyPr/>
          <a:lstStyle/>
          <a:p>
            <a:fld id="{77C66CD1-AA52-431F-B53B-63FF38D08C2A}" type="slidenum">
              <a:rPr lang="en-US" smtClean="0"/>
              <a:t>33</a:t>
            </a:fld>
            <a:endParaRPr lang="en-US"/>
          </a:p>
        </p:txBody>
      </p:sp>
    </p:spTree>
    <p:custDataLst>
      <p:tags r:id="rId1"/>
    </p:custDataLst>
    <p:extLst>
      <p:ext uri="{BB962C8B-B14F-4D97-AF65-F5344CB8AC3E}">
        <p14:creationId xmlns:p14="http://schemas.microsoft.com/office/powerpoint/2010/main" val="344048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Meeting Minutes</a:t>
            </a:r>
            <a:endParaRPr lang="en-US" dirty="0"/>
          </a:p>
        </p:txBody>
      </p:sp>
      <p:sp>
        <p:nvSpPr>
          <p:cNvPr id="3" name="Content Placeholder 2"/>
          <p:cNvSpPr>
            <a:spLocks noGrp="1"/>
          </p:cNvSpPr>
          <p:nvPr>
            <p:ph idx="1"/>
          </p:nvPr>
        </p:nvSpPr>
        <p:spPr>
          <a:xfrm>
            <a:off x="1295401" y="2556931"/>
            <a:ext cx="9601196" cy="3595391"/>
          </a:xfrm>
        </p:spPr>
        <p:txBody>
          <a:bodyPr>
            <a:normAutofit fontScale="92500" lnSpcReduction="20000"/>
          </a:bodyPr>
          <a:lstStyle/>
          <a:p>
            <a:r>
              <a:rPr lang="en-US" dirty="0" smtClean="0"/>
              <a:t>Only required to be taken at open meetings</a:t>
            </a:r>
          </a:p>
          <a:p>
            <a:r>
              <a:rPr lang="en-US" dirty="0" smtClean="0"/>
              <a:t>Not required </a:t>
            </a:r>
            <a:r>
              <a:rPr lang="en-US" dirty="0"/>
              <a:t>for </a:t>
            </a:r>
            <a:r>
              <a:rPr lang="en-US" dirty="0" smtClean="0"/>
              <a:t>study commissions, committees</a:t>
            </a:r>
            <a:r>
              <a:rPr lang="en-US" dirty="0"/>
              <a:t>, or </a:t>
            </a:r>
            <a:r>
              <a:rPr lang="en-US" dirty="0" smtClean="0"/>
              <a:t>subcommittees </a:t>
            </a:r>
            <a:r>
              <a:rPr lang="en-US" dirty="0"/>
              <a:t>appointed by </a:t>
            </a:r>
            <a:r>
              <a:rPr lang="en-US" dirty="0" smtClean="0"/>
              <a:t>local </a:t>
            </a:r>
            <a:r>
              <a:rPr lang="en-US" dirty="0"/>
              <a:t>governing bodies or school </a:t>
            </a:r>
            <a:r>
              <a:rPr lang="en-US" dirty="0" smtClean="0"/>
              <a:t>boards, </a:t>
            </a:r>
            <a:r>
              <a:rPr lang="en-US" dirty="0"/>
              <a:t>except where the membership of any such commission, committee or subcommittee includes a majority of the governing body </a:t>
            </a:r>
            <a:r>
              <a:rPr lang="en-US" dirty="0" smtClean="0"/>
              <a:t>or </a:t>
            </a:r>
            <a:r>
              <a:rPr lang="en-US" dirty="0"/>
              <a:t>school </a:t>
            </a:r>
            <a:r>
              <a:rPr lang="en-US" dirty="0" smtClean="0"/>
              <a:t>board</a:t>
            </a:r>
          </a:p>
          <a:p>
            <a:r>
              <a:rPr lang="en-US" dirty="0" smtClean="0"/>
              <a:t>Must be posted on the public body’s official public government website within 7 days of final approval</a:t>
            </a:r>
          </a:p>
          <a:p>
            <a:pPr lvl="1"/>
            <a:r>
              <a:rPr lang="en-US" dirty="0" smtClean="0"/>
              <a:t>If the public body has no such website, then must be </a:t>
            </a:r>
            <a:r>
              <a:rPr lang="en-US" dirty="0"/>
              <a:t>made available at a prominent public location in which meeting notices are regularly </a:t>
            </a:r>
            <a:r>
              <a:rPr lang="en-US" dirty="0" smtClean="0"/>
              <a:t>posted or the office of the clerk or chief administrator</a:t>
            </a:r>
          </a:p>
        </p:txBody>
      </p:sp>
      <p:sp>
        <p:nvSpPr>
          <p:cNvPr id="4" name="Slide Number Placeholder 3"/>
          <p:cNvSpPr>
            <a:spLocks noGrp="1"/>
          </p:cNvSpPr>
          <p:nvPr>
            <p:ph type="sldNum" sz="quarter" idx="12"/>
          </p:nvPr>
        </p:nvSpPr>
        <p:spPr/>
        <p:txBody>
          <a:bodyPr/>
          <a:lstStyle/>
          <a:p>
            <a:fld id="{77C66CD1-AA52-431F-B53B-63FF38D08C2A}" type="slidenum">
              <a:rPr lang="en-US" smtClean="0"/>
              <a:t>34</a:t>
            </a:fld>
            <a:endParaRPr lang="en-US"/>
          </a:p>
        </p:txBody>
      </p:sp>
    </p:spTree>
    <p:custDataLst>
      <p:tags r:id="rId1"/>
    </p:custDataLst>
    <p:extLst>
      <p:ext uri="{BB962C8B-B14F-4D97-AF65-F5344CB8AC3E}">
        <p14:creationId xmlns:p14="http://schemas.microsoft.com/office/powerpoint/2010/main" val="3313537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Meeting Minutes</a:t>
            </a:r>
            <a:br>
              <a:rPr lang="en-US" dirty="0" smtClean="0"/>
            </a:br>
            <a:r>
              <a:rPr lang="en-US" dirty="0" smtClean="0"/>
              <a:t>(continued)</a:t>
            </a:r>
            <a:endParaRPr lang="en-US" dirty="0"/>
          </a:p>
        </p:txBody>
      </p:sp>
      <p:sp>
        <p:nvSpPr>
          <p:cNvPr id="3" name="Content Placeholder 2"/>
          <p:cNvSpPr>
            <a:spLocks noGrp="1"/>
          </p:cNvSpPr>
          <p:nvPr>
            <p:ph idx="1"/>
          </p:nvPr>
        </p:nvSpPr>
        <p:spPr>
          <a:xfrm>
            <a:off x="1295401" y="2556931"/>
            <a:ext cx="9601196" cy="3595391"/>
          </a:xfrm>
        </p:spPr>
        <p:txBody>
          <a:bodyPr>
            <a:normAutofit/>
          </a:bodyPr>
          <a:lstStyle/>
          <a:p>
            <a:r>
              <a:rPr lang="en-US" dirty="0" smtClean="0"/>
              <a:t>Contents must include: </a:t>
            </a:r>
          </a:p>
          <a:p>
            <a:pPr lvl="1"/>
            <a:r>
              <a:rPr lang="en-US" dirty="0" smtClean="0"/>
              <a:t>Date, time, location of the meeting</a:t>
            </a:r>
          </a:p>
          <a:p>
            <a:pPr lvl="1"/>
            <a:r>
              <a:rPr lang="en-US" dirty="0" smtClean="0"/>
              <a:t>Members of the public body present and absent</a:t>
            </a:r>
          </a:p>
          <a:p>
            <a:pPr lvl="1"/>
            <a:r>
              <a:rPr lang="en-US" dirty="0" smtClean="0"/>
              <a:t>A summary of matters discussed, deliberated, or decided</a:t>
            </a:r>
          </a:p>
          <a:p>
            <a:pPr lvl="1"/>
            <a:r>
              <a:rPr lang="en-US" dirty="0" smtClean="0"/>
              <a:t>A record of any votes taken</a:t>
            </a:r>
          </a:p>
          <a:p>
            <a:pPr lvl="1"/>
            <a:r>
              <a:rPr lang="en-US" dirty="0" smtClean="0"/>
              <a:t>Any motions to enter into a closed meeting and certification after a closed meeting</a:t>
            </a:r>
          </a:p>
        </p:txBody>
      </p:sp>
      <p:sp>
        <p:nvSpPr>
          <p:cNvPr id="4" name="Slide Number Placeholder 3"/>
          <p:cNvSpPr>
            <a:spLocks noGrp="1"/>
          </p:cNvSpPr>
          <p:nvPr>
            <p:ph type="sldNum" sz="quarter" idx="12"/>
          </p:nvPr>
        </p:nvSpPr>
        <p:spPr/>
        <p:txBody>
          <a:bodyPr/>
          <a:lstStyle/>
          <a:p>
            <a:fld id="{77C66CD1-AA52-431F-B53B-63FF38D08C2A}" type="slidenum">
              <a:rPr lang="en-US" smtClean="0"/>
              <a:t>35</a:t>
            </a:fld>
            <a:endParaRPr lang="en-US"/>
          </a:p>
        </p:txBody>
      </p:sp>
    </p:spTree>
    <p:custDataLst>
      <p:tags r:id="rId1"/>
    </p:custDataLst>
    <p:extLst>
      <p:ext uri="{BB962C8B-B14F-4D97-AF65-F5344CB8AC3E}">
        <p14:creationId xmlns:p14="http://schemas.microsoft.com/office/powerpoint/2010/main" val="1719252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Agendas</a:t>
            </a:r>
            <a:endParaRPr lang="en-US" dirty="0"/>
          </a:p>
        </p:txBody>
      </p:sp>
      <p:sp>
        <p:nvSpPr>
          <p:cNvPr id="3" name="Content Placeholder 2"/>
          <p:cNvSpPr>
            <a:spLocks noGrp="1"/>
          </p:cNvSpPr>
          <p:nvPr>
            <p:ph idx="1"/>
          </p:nvPr>
        </p:nvSpPr>
        <p:spPr/>
        <p:txBody>
          <a:bodyPr>
            <a:normAutofit lnSpcReduction="10000"/>
          </a:bodyPr>
          <a:lstStyle/>
          <a:p>
            <a:r>
              <a:rPr lang="en-US" dirty="0"/>
              <a:t>At least one copy of the proposed agenda and all agenda packets and, unless exempt, all materials furnished to members of a public body for a meeting shall be made available for public inspection at the same time such documents are furnished to the members of the public body. </a:t>
            </a:r>
            <a:endParaRPr lang="en-US" dirty="0" smtClean="0"/>
          </a:p>
          <a:p>
            <a:r>
              <a:rPr lang="en-US" dirty="0" smtClean="0"/>
              <a:t>FOIA does not have requirements regarding specific agenda items, agenda contents or agenda changes</a:t>
            </a:r>
          </a:p>
          <a:p>
            <a:r>
              <a:rPr lang="en-US" dirty="0" smtClean="0"/>
              <a:t>FOIA does not address parliamentary procedure</a:t>
            </a:r>
          </a:p>
          <a:p>
            <a:endParaRPr lang="en-US" dirty="0"/>
          </a:p>
        </p:txBody>
      </p:sp>
      <p:sp>
        <p:nvSpPr>
          <p:cNvPr id="4" name="Slide Number Placeholder 3"/>
          <p:cNvSpPr>
            <a:spLocks noGrp="1"/>
          </p:cNvSpPr>
          <p:nvPr>
            <p:ph type="sldNum" sz="quarter" idx="12"/>
          </p:nvPr>
        </p:nvSpPr>
        <p:spPr/>
        <p:txBody>
          <a:bodyPr/>
          <a:lstStyle/>
          <a:p>
            <a:fld id="{77C66CD1-AA52-431F-B53B-63FF38D08C2A}" type="slidenum">
              <a:rPr lang="en-US" smtClean="0"/>
              <a:t>36</a:t>
            </a:fld>
            <a:endParaRPr lang="en-US"/>
          </a:p>
        </p:txBody>
      </p:sp>
    </p:spTree>
    <p:custDataLst>
      <p:tags r:id="rId1"/>
    </p:custDataLst>
    <p:extLst>
      <p:ext uri="{BB962C8B-B14F-4D97-AF65-F5344CB8AC3E}">
        <p14:creationId xmlns:p14="http://schemas.microsoft.com/office/powerpoint/2010/main" val="4237685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Closed Meeting Procedures</a:t>
            </a:r>
            <a:endParaRPr lang="en-US" dirty="0"/>
          </a:p>
        </p:txBody>
      </p:sp>
      <p:sp>
        <p:nvSpPr>
          <p:cNvPr id="5" name="Text Placeholder 4"/>
          <p:cNvSpPr>
            <a:spLocks noGrp="1"/>
          </p:cNvSpPr>
          <p:nvPr>
            <p:ph type="body" idx="1"/>
          </p:nvPr>
        </p:nvSpPr>
        <p:spPr/>
        <p:txBody>
          <a:bodyPr>
            <a:normAutofit lnSpcReduction="10000"/>
          </a:bodyPr>
          <a:lstStyle/>
          <a:p>
            <a:r>
              <a:rPr lang="en-US" dirty="0" smtClean="0"/>
              <a:t>Motion, Discussion, Certification</a:t>
            </a:r>
          </a:p>
          <a:p>
            <a:r>
              <a:rPr lang="en-US" dirty="0"/>
              <a:t>§§ </a:t>
            </a:r>
            <a:r>
              <a:rPr lang="en-US" dirty="0">
                <a:hlinkClick r:id="rId3"/>
              </a:rPr>
              <a:t>2.2-3711</a:t>
            </a:r>
            <a:r>
              <a:rPr lang="en-US" dirty="0"/>
              <a:t> and </a:t>
            </a:r>
            <a:r>
              <a:rPr lang="en-US" dirty="0">
                <a:hlinkClick r:id="rId4"/>
              </a:rPr>
              <a:t>2.2-3712</a:t>
            </a:r>
            <a:endParaRPr lang="en-US" dirty="0"/>
          </a:p>
        </p:txBody>
      </p:sp>
      <p:sp>
        <p:nvSpPr>
          <p:cNvPr id="2" name="Slide Number Placeholder 1"/>
          <p:cNvSpPr>
            <a:spLocks noGrp="1"/>
          </p:cNvSpPr>
          <p:nvPr>
            <p:ph type="sldNum" sz="quarter" idx="12"/>
          </p:nvPr>
        </p:nvSpPr>
        <p:spPr/>
        <p:txBody>
          <a:bodyPr/>
          <a:lstStyle/>
          <a:p>
            <a:fld id="{77C66CD1-AA52-431F-B53B-63FF38D08C2A}" type="slidenum">
              <a:rPr lang="en-US" smtClean="0"/>
              <a:t>37</a:t>
            </a:fld>
            <a:endParaRPr lang="en-US"/>
          </a:p>
        </p:txBody>
      </p:sp>
    </p:spTree>
    <p:custDataLst>
      <p:tags r:id="rId1"/>
    </p:custDataLst>
    <p:extLst>
      <p:ext uri="{BB962C8B-B14F-4D97-AF65-F5344CB8AC3E}">
        <p14:creationId xmlns:p14="http://schemas.microsoft.com/office/powerpoint/2010/main" val="2326398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Motion to Enter into a Closed Meeting</a:t>
            </a:r>
            <a:br>
              <a:rPr lang="en-US" dirty="0" smtClean="0"/>
            </a:br>
            <a:r>
              <a:rPr lang="en-US" sz="2000" dirty="0">
                <a:solidFill>
                  <a:srgbClr val="262626"/>
                </a:solidFill>
                <a:latin typeface="Open Sans" panose="020B0606030504020204" pitchFamily="34" charset="0"/>
              </a:rPr>
              <a:t>§ </a:t>
            </a:r>
            <a:r>
              <a:rPr lang="en-US" sz="2000" dirty="0">
                <a:solidFill>
                  <a:schemeClr val="tx1"/>
                </a:solidFill>
                <a:latin typeface="Open Sans" panose="020B0606030504020204" pitchFamily="34" charset="0"/>
                <a:hlinkClick r:id="rId4"/>
              </a:rPr>
              <a:t>2.2-3712</a:t>
            </a:r>
            <a:r>
              <a:rPr lang="en-US" sz="2000" dirty="0">
                <a:solidFill>
                  <a:schemeClr val="tx1"/>
                </a:solidFill>
                <a:latin typeface="Open Sans" panose="020B0606030504020204" pitchFamily="34" charset="0"/>
              </a:rPr>
              <a:t> </a:t>
            </a:r>
            <a:r>
              <a:rPr lang="en-US" sz="2000" dirty="0" smtClean="0">
                <a:solidFill>
                  <a:schemeClr val="tx1"/>
                </a:solidFill>
                <a:latin typeface="Open Sans" panose="020B0606030504020204" pitchFamily="34" charset="0"/>
              </a:rPr>
              <a:t>(A)</a:t>
            </a:r>
            <a:r>
              <a:rPr lang="en-US" sz="2000" dirty="0" smtClean="0"/>
              <a:t> </a:t>
            </a:r>
            <a:endParaRPr lang="en-US" sz="2000" dirty="0"/>
          </a:p>
        </p:txBody>
      </p:sp>
      <p:sp>
        <p:nvSpPr>
          <p:cNvPr id="3" name="Content Placeholder 2"/>
          <p:cNvSpPr>
            <a:spLocks noGrp="1"/>
          </p:cNvSpPr>
          <p:nvPr>
            <p:ph idx="1"/>
          </p:nvPr>
        </p:nvSpPr>
        <p:spPr/>
        <p:txBody>
          <a:bodyPr/>
          <a:lstStyle/>
          <a:p>
            <a:r>
              <a:rPr lang="en-US" dirty="0" smtClean="0"/>
              <a:t>Public body must take an affirmative recorded vote in an open meeting approving a motion that:</a:t>
            </a:r>
          </a:p>
          <a:p>
            <a:pPr marL="914400" lvl="1" indent="-457200">
              <a:buFont typeface="+mj-lt"/>
              <a:buAutoNum type="arabicPeriod"/>
            </a:pPr>
            <a:r>
              <a:rPr lang="en-US" dirty="0" smtClean="0"/>
              <a:t>Identifies the subject matter for the closed meeting;</a:t>
            </a:r>
          </a:p>
          <a:p>
            <a:pPr lvl="2">
              <a:buFont typeface="Arial" panose="020B0604020202020204" pitchFamily="34" charset="0"/>
              <a:buChar char="•"/>
            </a:pPr>
            <a:r>
              <a:rPr lang="en-US" dirty="0" smtClean="0"/>
              <a:t>Must be more than quoting or paraphrasing the exemption</a:t>
            </a:r>
          </a:p>
          <a:p>
            <a:pPr marL="914400" lvl="1" indent="-457200">
              <a:buFont typeface="+mj-lt"/>
              <a:buAutoNum type="arabicPeriod"/>
            </a:pPr>
            <a:r>
              <a:rPr lang="en-US" dirty="0" smtClean="0"/>
              <a:t>States the purpose of the closed meeting; and</a:t>
            </a:r>
          </a:p>
          <a:p>
            <a:pPr lvl="2">
              <a:buFont typeface="Arial" panose="020B0604020202020204" pitchFamily="34" charset="0"/>
              <a:buChar char="•"/>
            </a:pPr>
            <a:r>
              <a:rPr lang="en-US" dirty="0" smtClean="0"/>
              <a:t>Quoting or paraphrasing the exemption does state the purpose</a:t>
            </a:r>
          </a:p>
          <a:p>
            <a:pPr marL="914400" lvl="1" indent="-457200">
              <a:buFont typeface="+mj-lt"/>
              <a:buAutoNum type="arabicPeriod"/>
            </a:pPr>
            <a:r>
              <a:rPr lang="en-US" dirty="0" smtClean="0"/>
              <a:t>Makes specific reference to the applicable exemption from the open meeting requirements</a:t>
            </a:r>
            <a:endParaRPr lang="en-US" dirty="0"/>
          </a:p>
        </p:txBody>
      </p:sp>
      <p:sp>
        <p:nvSpPr>
          <p:cNvPr id="4" name="Slide Number Placeholder 3"/>
          <p:cNvSpPr>
            <a:spLocks noGrp="1"/>
          </p:cNvSpPr>
          <p:nvPr>
            <p:ph type="sldNum" sz="quarter" idx="12"/>
          </p:nvPr>
        </p:nvSpPr>
        <p:spPr/>
        <p:txBody>
          <a:bodyPr/>
          <a:lstStyle/>
          <a:p>
            <a:fld id="{77C66CD1-AA52-431F-B53B-63FF38D08C2A}" type="slidenum">
              <a:rPr lang="en-US" smtClean="0"/>
              <a:t>38</a:t>
            </a:fld>
            <a:endParaRPr lang="en-US"/>
          </a:p>
        </p:txBody>
      </p:sp>
    </p:spTree>
    <p:custDataLst>
      <p:tags r:id="rId1"/>
    </p:custDataLst>
    <p:extLst>
      <p:ext uri="{BB962C8B-B14F-4D97-AF65-F5344CB8AC3E}">
        <p14:creationId xmlns:p14="http://schemas.microsoft.com/office/powerpoint/2010/main" val="2778600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Closed Meeting </a:t>
            </a:r>
            <a:r>
              <a:rPr lang="en-US" dirty="0"/>
              <a:t>Discussions</a:t>
            </a:r>
            <a:br>
              <a:rPr lang="en-US" dirty="0"/>
            </a:br>
            <a:r>
              <a:rPr lang="en-US" sz="1800" dirty="0"/>
              <a:t>§ </a:t>
            </a:r>
            <a:r>
              <a:rPr lang="en-US" sz="1800" dirty="0">
                <a:hlinkClick r:id="rId4"/>
              </a:rPr>
              <a:t>2.2-3712</a:t>
            </a:r>
            <a:endParaRPr lang="en-US" sz="1800" dirty="0"/>
          </a:p>
        </p:txBody>
      </p:sp>
      <p:sp>
        <p:nvSpPr>
          <p:cNvPr id="3" name="Content Placeholder 2"/>
          <p:cNvSpPr>
            <a:spLocks noGrp="1"/>
          </p:cNvSpPr>
          <p:nvPr>
            <p:ph idx="1"/>
          </p:nvPr>
        </p:nvSpPr>
        <p:spPr/>
        <p:txBody>
          <a:bodyPr>
            <a:normAutofit fontScale="92500"/>
          </a:bodyPr>
          <a:lstStyle/>
          <a:p>
            <a:r>
              <a:rPr lang="en-US" dirty="0" smtClean="0"/>
              <a:t>Restricted to those matters specifically exempted from the provisions of FOIA and identified in the motion (do not stray off topic)</a:t>
            </a:r>
          </a:p>
          <a:p>
            <a:r>
              <a:rPr lang="en-US" dirty="0" smtClean="0"/>
              <a:t>Minutes are not required, and if taken, are exempt from FOIA</a:t>
            </a:r>
          </a:p>
          <a:p>
            <a:r>
              <a:rPr lang="en-US" dirty="0"/>
              <a:t>Who may attend</a:t>
            </a:r>
            <a:r>
              <a:rPr lang="en-US" dirty="0" smtClean="0"/>
              <a:t>?</a:t>
            </a:r>
          </a:p>
          <a:p>
            <a:pPr lvl="1"/>
            <a:r>
              <a:rPr lang="en-US" dirty="0" smtClean="0"/>
              <a:t>Nonmembers if they are necessary or will aid consideration of the topic</a:t>
            </a:r>
          </a:p>
          <a:p>
            <a:pPr lvl="1"/>
            <a:r>
              <a:rPr lang="en-US" dirty="0" smtClean="0"/>
              <a:t>Other members of public bodies may attend, but not participate in, closed meetings of committees, subcommittees, and other sub-entities of the parent body</a:t>
            </a:r>
            <a:endParaRPr lang="en-US" dirty="0"/>
          </a:p>
        </p:txBody>
      </p:sp>
      <p:sp>
        <p:nvSpPr>
          <p:cNvPr id="4" name="Slide Number Placeholder 3"/>
          <p:cNvSpPr>
            <a:spLocks noGrp="1"/>
          </p:cNvSpPr>
          <p:nvPr>
            <p:ph type="sldNum" sz="quarter" idx="12"/>
          </p:nvPr>
        </p:nvSpPr>
        <p:spPr/>
        <p:txBody>
          <a:bodyPr/>
          <a:lstStyle/>
          <a:p>
            <a:fld id="{77C66CD1-AA52-431F-B53B-63FF38D08C2A}" type="slidenum">
              <a:rPr lang="en-US" smtClean="0"/>
              <a:t>39</a:t>
            </a:fld>
            <a:endParaRPr lang="en-US"/>
          </a:p>
        </p:txBody>
      </p:sp>
    </p:spTree>
    <p:custDataLst>
      <p:tags r:id="rId1"/>
    </p:custDataLst>
    <p:extLst>
      <p:ext uri="{BB962C8B-B14F-4D97-AF65-F5344CB8AC3E}">
        <p14:creationId xmlns:p14="http://schemas.microsoft.com/office/powerpoint/2010/main" val="3141206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About the FOIA </a:t>
            </a:r>
            <a:r>
              <a:rPr lang="en-US" dirty="0"/>
              <a:t>Council</a:t>
            </a:r>
            <a:br>
              <a:rPr lang="en-US" dirty="0"/>
            </a:br>
            <a:r>
              <a:rPr lang="en-US" sz="1800" dirty="0"/>
              <a:t>§§ </a:t>
            </a:r>
            <a:r>
              <a:rPr lang="en-US" sz="1800" dirty="0">
                <a:hlinkClick r:id="rId3"/>
              </a:rPr>
              <a:t>30-178 through 30-181</a:t>
            </a:r>
            <a:endParaRPr lang="en-US" sz="1800" dirty="0"/>
          </a:p>
        </p:txBody>
      </p:sp>
      <p:sp>
        <p:nvSpPr>
          <p:cNvPr id="3" name="Content Placeholder 2"/>
          <p:cNvSpPr>
            <a:spLocks noGrp="1"/>
          </p:cNvSpPr>
          <p:nvPr>
            <p:ph idx="1"/>
          </p:nvPr>
        </p:nvSpPr>
        <p:spPr/>
        <p:txBody>
          <a:bodyPr>
            <a:normAutofit lnSpcReduction="10000"/>
          </a:bodyPr>
          <a:lstStyle/>
          <a:p>
            <a:r>
              <a:rPr lang="en-US" dirty="0" smtClean="0"/>
              <a:t>State legislative branch advisory council</a:t>
            </a:r>
          </a:p>
          <a:p>
            <a:r>
              <a:rPr lang="en-US" dirty="0"/>
              <a:t>Legislative forum for studies and recommendations to the General </a:t>
            </a:r>
            <a:r>
              <a:rPr lang="en-US" dirty="0" smtClean="0"/>
              <a:t>Assembly</a:t>
            </a:r>
          </a:p>
          <a:p>
            <a:r>
              <a:rPr lang="en-US" dirty="0" smtClean="0"/>
              <a:t>Answer questions from government, citizens, and media</a:t>
            </a:r>
          </a:p>
          <a:p>
            <a:r>
              <a:rPr lang="en-US" dirty="0" smtClean="0"/>
              <a:t>Publishes advisory opinions and educational materials</a:t>
            </a:r>
          </a:p>
          <a:p>
            <a:r>
              <a:rPr lang="en-US" dirty="0" smtClean="0"/>
              <a:t>Provides FOIA training presentations</a:t>
            </a:r>
          </a:p>
          <a:p>
            <a:r>
              <a:rPr lang="en-US" dirty="0" smtClean="0"/>
              <a:t>Not an investigative or enforcement agency</a:t>
            </a:r>
            <a:endParaRPr lang="en-US" dirty="0"/>
          </a:p>
        </p:txBody>
      </p:sp>
      <p:sp>
        <p:nvSpPr>
          <p:cNvPr id="4" name="Slide Number Placeholder 3"/>
          <p:cNvSpPr>
            <a:spLocks noGrp="1"/>
          </p:cNvSpPr>
          <p:nvPr>
            <p:ph type="sldNum" sz="quarter" idx="12"/>
          </p:nvPr>
        </p:nvSpPr>
        <p:spPr/>
        <p:txBody>
          <a:bodyPr/>
          <a:lstStyle/>
          <a:p>
            <a:fld id="{DC40CF1A-DFDC-4619-A544-563ED4251C22}" type="slidenum">
              <a:rPr lang="en-US" smtClean="0"/>
              <a:t>4</a:t>
            </a:fld>
            <a:endParaRPr lang="en-US"/>
          </a:p>
        </p:txBody>
      </p:sp>
    </p:spTree>
    <p:custDataLst>
      <p:tags r:id="rId1"/>
    </p:custDataLst>
    <p:extLst>
      <p:ext uri="{BB962C8B-B14F-4D97-AF65-F5344CB8AC3E}">
        <p14:creationId xmlns:p14="http://schemas.microsoft.com/office/powerpoint/2010/main" val="1217979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262626"/>
                </a:solidFill>
                <a:latin typeface="Open Sans" panose="020B0606030504020204" pitchFamily="34" charset="0"/>
              </a:rPr>
              <a:t>Certification of a Closed Meeting</a:t>
            </a:r>
            <a:br>
              <a:rPr lang="en-US" dirty="0">
                <a:solidFill>
                  <a:srgbClr val="262626"/>
                </a:solidFill>
                <a:latin typeface="Open Sans" panose="020B0606030504020204" pitchFamily="34" charset="0"/>
              </a:rPr>
            </a:br>
            <a:r>
              <a:rPr lang="en-US" sz="2000" dirty="0">
                <a:solidFill>
                  <a:srgbClr val="262626"/>
                </a:solidFill>
                <a:latin typeface="Open Sans" panose="020B0606030504020204" pitchFamily="34" charset="0"/>
              </a:rPr>
              <a:t>§ </a:t>
            </a:r>
            <a:r>
              <a:rPr lang="en-US" sz="2000" dirty="0">
                <a:solidFill>
                  <a:schemeClr val="tx1"/>
                </a:solidFill>
                <a:latin typeface="Open Sans" panose="020B0606030504020204" pitchFamily="34" charset="0"/>
                <a:hlinkClick r:id="rId4"/>
              </a:rPr>
              <a:t>2.2-3712</a:t>
            </a:r>
            <a:r>
              <a:rPr lang="en-US" sz="2000" dirty="0">
                <a:solidFill>
                  <a:schemeClr val="tx1"/>
                </a:solidFill>
                <a:latin typeface="Open Sans" panose="020B0606030504020204" pitchFamily="34" charset="0"/>
              </a:rPr>
              <a:t> (D)</a:t>
            </a:r>
            <a:endParaRPr lang="en-US" sz="1100" dirty="0">
              <a:solidFill>
                <a:schemeClr val="tx1"/>
              </a:solidFill>
              <a:latin typeface="Microsoft Sans Serif" panose="020B0604020202020204" pitchFamily="34" charset="0"/>
            </a:endParaRPr>
          </a:p>
        </p:txBody>
      </p:sp>
      <p:sp>
        <p:nvSpPr>
          <p:cNvPr id="3" name="Content Placeholder 2"/>
          <p:cNvSpPr>
            <a:spLocks noGrp="1"/>
          </p:cNvSpPr>
          <p:nvPr>
            <p:ph idx="1"/>
          </p:nvPr>
        </p:nvSpPr>
        <p:spPr/>
        <p:txBody>
          <a:bodyPr/>
          <a:lstStyle/>
          <a:p>
            <a:r>
              <a:rPr lang="en-US" dirty="0" smtClean="0"/>
              <a:t>At the conclusion of a closed meeting, public body must certify that the only things heard, discussed, or considered in the closed meeting were:</a:t>
            </a:r>
          </a:p>
          <a:p>
            <a:pPr marL="914400" lvl="1" indent="-457200">
              <a:buFont typeface="+mj-lt"/>
              <a:buAutoNum type="arabicPeriod"/>
            </a:pPr>
            <a:r>
              <a:rPr lang="en-US" dirty="0"/>
              <a:t>P</a:t>
            </a:r>
            <a:r>
              <a:rPr lang="en-US" dirty="0" smtClean="0"/>
              <a:t>ublic business matters lawfully exempted from the open meeting requirements, and</a:t>
            </a:r>
          </a:p>
          <a:p>
            <a:pPr marL="914400" lvl="1" indent="-457200">
              <a:buFont typeface="+mj-lt"/>
              <a:buAutoNum type="arabicPeriod"/>
            </a:pPr>
            <a:r>
              <a:rPr lang="en-US" dirty="0" smtClean="0"/>
              <a:t>Such public business matters as were identified in the motion by which the closed meeting was convened</a:t>
            </a:r>
          </a:p>
          <a:p>
            <a:r>
              <a:rPr lang="en-US" dirty="0" smtClean="0"/>
              <a:t>Extra penalty for improper certification </a:t>
            </a:r>
            <a:endParaRPr lang="en-US" dirty="0"/>
          </a:p>
        </p:txBody>
      </p:sp>
      <p:sp>
        <p:nvSpPr>
          <p:cNvPr id="4" name="Slide Number Placeholder 3"/>
          <p:cNvSpPr>
            <a:spLocks noGrp="1"/>
          </p:cNvSpPr>
          <p:nvPr>
            <p:ph type="sldNum" sz="quarter" idx="12"/>
          </p:nvPr>
        </p:nvSpPr>
        <p:spPr/>
        <p:txBody>
          <a:bodyPr/>
          <a:lstStyle/>
          <a:p>
            <a:fld id="{77C66CD1-AA52-431F-B53B-63FF38D08C2A}" type="slidenum">
              <a:rPr lang="en-US" smtClean="0"/>
              <a:t>40</a:t>
            </a:fld>
            <a:endParaRPr lang="en-US"/>
          </a:p>
        </p:txBody>
      </p:sp>
    </p:spTree>
    <p:custDataLst>
      <p:tags r:id="rId1"/>
    </p:custDataLst>
    <p:extLst>
      <p:ext uri="{BB962C8B-B14F-4D97-AF65-F5344CB8AC3E}">
        <p14:creationId xmlns:p14="http://schemas.microsoft.com/office/powerpoint/2010/main" val="883227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tx1"/>
                </a:solidFill>
                <a:latin typeface="Open Sans" panose="020B0606030504020204" pitchFamily="34" charset="0"/>
              </a:rPr>
              <a:t>Voting – §§ </a:t>
            </a:r>
            <a:r>
              <a:rPr lang="en-US" dirty="0">
                <a:solidFill>
                  <a:schemeClr val="tx1"/>
                </a:solidFill>
                <a:latin typeface="Open Sans" panose="020B0606030504020204" pitchFamily="34" charset="0"/>
                <a:hlinkClick r:id="rId4"/>
              </a:rPr>
              <a:t>2.2-3710</a:t>
            </a:r>
            <a:r>
              <a:rPr lang="en-US" dirty="0">
                <a:solidFill>
                  <a:schemeClr val="tx1"/>
                </a:solidFill>
                <a:latin typeface="Open Sans" panose="020B0606030504020204" pitchFamily="34" charset="0"/>
              </a:rPr>
              <a:t> &amp; </a:t>
            </a:r>
            <a:r>
              <a:rPr lang="en-US" dirty="0">
                <a:solidFill>
                  <a:schemeClr val="tx1"/>
                </a:solidFill>
                <a:latin typeface="Open Sans" panose="020B0606030504020204" pitchFamily="34" charset="0"/>
                <a:hlinkClick r:id="rId5"/>
              </a:rPr>
              <a:t>2.2-3711</a:t>
            </a:r>
            <a:r>
              <a:rPr lang="en-US" dirty="0">
                <a:solidFill>
                  <a:schemeClr val="tx1"/>
                </a:solidFill>
                <a:latin typeface="Open Sans" panose="020B0606030504020204" pitchFamily="34" charset="0"/>
              </a:rPr>
              <a:t> (B</a:t>
            </a:r>
            <a:r>
              <a:rPr lang="en-US" dirty="0" smtClean="0">
                <a:solidFill>
                  <a:schemeClr val="tx1"/>
                </a:solidFill>
                <a:latin typeface="Open Sans" panose="020B0606030504020204" pitchFamily="34" charset="0"/>
              </a:rPr>
              <a:t>)</a:t>
            </a:r>
            <a:endParaRPr lang="en-US" dirty="0">
              <a:solidFill>
                <a:schemeClr val="tx1"/>
              </a:solidFill>
            </a:endParaRPr>
          </a:p>
        </p:txBody>
      </p:sp>
      <p:sp>
        <p:nvSpPr>
          <p:cNvPr id="3" name="Content Placeholder 2"/>
          <p:cNvSpPr>
            <a:spLocks noGrp="1"/>
          </p:cNvSpPr>
          <p:nvPr>
            <p:ph idx="1"/>
          </p:nvPr>
        </p:nvSpPr>
        <p:spPr/>
        <p:txBody>
          <a:bodyPr/>
          <a:lstStyle/>
          <a:p>
            <a:pPr>
              <a:buFont typeface="Symbol" panose="05050102010706020507" pitchFamily="18" charset="2"/>
              <a:buChar char="·"/>
            </a:pPr>
            <a:r>
              <a:rPr lang="en-US" dirty="0">
                <a:solidFill>
                  <a:srgbClr val="262626"/>
                </a:solidFill>
                <a:latin typeface="Open Sans" panose="020B0606030504020204" pitchFamily="34" charset="0"/>
              </a:rPr>
              <a:t>All votes taken to authorize the transaction of any public business must be taken and recorded in an open meeting	</a:t>
            </a:r>
          </a:p>
          <a:p>
            <a:pPr>
              <a:buFont typeface="Symbol" panose="05050102010706020507" pitchFamily="18" charset="2"/>
              <a:buChar char="·"/>
            </a:pPr>
            <a:r>
              <a:rPr lang="en-US" dirty="0">
                <a:solidFill>
                  <a:srgbClr val="262626"/>
                </a:solidFill>
                <a:latin typeface="Open Sans" panose="020B0606030504020204" pitchFamily="34" charset="0"/>
              </a:rPr>
              <a:t>No written or secret ballots</a:t>
            </a:r>
          </a:p>
          <a:p>
            <a:pPr>
              <a:buFont typeface="Symbol" panose="05050102010706020507" pitchFamily="18" charset="2"/>
              <a:buChar char="·"/>
            </a:pPr>
            <a:r>
              <a:rPr lang="en-US" dirty="0">
                <a:solidFill>
                  <a:srgbClr val="262626"/>
                </a:solidFill>
                <a:latin typeface="Open Sans" panose="020B0606030504020204" pitchFamily="34" charset="0"/>
              </a:rPr>
              <a:t>May take straw polls or reach consensus in closed meetings</a:t>
            </a:r>
          </a:p>
          <a:p>
            <a:pPr>
              <a:buFont typeface="Symbol" panose="05050102010706020507" pitchFamily="18" charset="2"/>
              <a:buChar char="·"/>
            </a:pPr>
            <a:r>
              <a:rPr lang="en-US" dirty="0">
                <a:solidFill>
                  <a:srgbClr val="262626"/>
                </a:solidFill>
                <a:latin typeface="Open Sans" panose="020B0606030504020204" pitchFamily="34" charset="0"/>
              </a:rPr>
              <a:t>Decisions made in closed meetings are not effective until a vote is taken at an open meeting (§ </a:t>
            </a:r>
            <a:r>
              <a:rPr lang="en-US" dirty="0">
                <a:solidFill>
                  <a:schemeClr val="tx1"/>
                </a:solidFill>
                <a:latin typeface="Open Sans" panose="020B0606030504020204" pitchFamily="34" charset="0"/>
                <a:hlinkClick r:id="rId5"/>
              </a:rPr>
              <a:t>2.2-3711</a:t>
            </a:r>
            <a:r>
              <a:rPr lang="en-US" dirty="0">
                <a:solidFill>
                  <a:schemeClr val="tx1"/>
                </a:solidFill>
                <a:latin typeface="Open Sans" panose="020B0606030504020204" pitchFamily="34" charset="0"/>
              </a:rPr>
              <a:t> (B</a:t>
            </a:r>
            <a:r>
              <a:rPr lang="en-US" dirty="0" smtClean="0">
                <a:solidFill>
                  <a:schemeClr val="tx1"/>
                </a:solidFill>
                <a:latin typeface="Open Sans" panose="020B0606030504020204" pitchFamily="34" charset="0"/>
              </a:rPr>
              <a:t>))</a:t>
            </a:r>
            <a:endParaRPr lang="en-US" sz="1100" dirty="0">
              <a:solidFill>
                <a:schemeClr val="tx1"/>
              </a:solidFill>
              <a:latin typeface="Microsoft Sans Serif" panose="020B0604020202020204" pitchFamily="34" charset="0"/>
            </a:endParaRPr>
          </a:p>
        </p:txBody>
      </p:sp>
      <p:sp>
        <p:nvSpPr>
          <p:cNvPr id="4" name="Slide Number Placeholder 3"/>
          <p:cNvSpPr>
            <a:spLocks noGrp="1"/>
          </p:cNvSpPr>
          <p:nvPr>
            <p:ph type="sldNum" sz="quarter" idx="12"/>
          </p:nvPr>
        </p:nvSpPr>
        <p:spPr/>
        <p:txBody>
          <a:bodyPr/>
          <a:lstStyle/>
          <a:p>
            <a:fld id="{77C66CD1-AA52-431F-B53B-63FF38D08C2A}" type="slidenum">
              <a:rPr lang="en-US" smtClean="0"/>
              <a:t>41</a:t>
            </a:fld>
            <a:endParaRPr lang="en-US"/>
          </a:p>
        </p:txBody>
      </p:sp>
    </p:spTree>
    <p:custDataLst>
      <p:tags r:id="rId1"/>
    </p:custDataLst>
    <p:extLst>
      <p:ext uri="{BB962C8B-B14F-4D97-AF65-F5344CB8AC3E}">
        <p14:creationId xmlns:p14="http://schemas.microsoft.com/office/powerpoint/2010/main" val="27992474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900" dirty="0">
                <a:solidFill>
                  <a:srgbClr val="262626"/>
                </a:solidFill>
                <a:latin typeface="Open Sans" panose="020B0606030504020204" pitchFamily="34" charset="0"/>
              </a:rPr>
              <a:t>Commonly Used Exemptions</a:t>
            </a:r>
            <a:r>
              <a:rPr lang="en-US" sz="8000" dirty="0">
                <a:solidFill>
                  <a:srgbClr val="262626"/>
                </a:solidFill>
                <a:latin typeface="Open Sans" panose="020B0606030504020204" pitchFamily="34" charset="0"/>
              </a:rPr>
              <a:t/>
            </a:r>
            <a:br>
              <a:rPr lang="en-US" sz="8000" dirty="0">
                <a:solidFill>
                  <a:srgbClr val="262626"/>
                </a:solidFill>
                <a:latin typeface="Open Sans" panose="020B0606030504020204" pitchFamily="34" charset="0"/>
              </a:rPr>
            </a:br>
            <a:r>
              <a:rPr lang="en-US" sz="1800" dirty="0">
                <a:solidFill>
                  <a:srgbClr val="000000"/>
                </a:solidFill>
                <a:latin typeface="Open Sans" panose="020B0606030504020204" pitchFamily="34" charset="0"/>
              </a:rPr>
              <a:t>(Note: All meeting exemptions in FOIA are set out in § </a:t>
            </a:r>
            <a:r>
              <a:rPr lang="en-US" sz="1800" dirty="0">
                <a:solidFill>
                  <a:schemeClr val="tx1"/>
                </a:solidFill>
                <a:latin typeface="Open Sans" panose="020B0606030504020204" pitchFamily="34" charset="0"/>
                <a:hlinkClick r:id="rId4"/>
              </a:rPr>
              <a:t>2.2-3711</a:t>
            </a:r>
            <a:r>
              <a:rPr lang="en-US" sz="1800" u="sng" dirty="0">
                <a:solidFill>
                  <a:srgbClr val="000000"/>
                </a:solidFill>
                <a:latin typeface="Open Sans" panose="020B0606030504020204" pitchFamily="34" charset="0"/>
              </a:rPr>
              <a:t>.)</a:t>
            </a:r>
            <a:r>
              <a:rPr lang="en-US" sz="1800" u="sng" dirty="0">
                <a:solidFill>
                  <a:prstClr val="black"/>
                </a:solidFill>
                <a:latin typeface="Microsoft Sans Serif" panose="020B0604020202020204" pitchFamily="34" charset="0"/>
              </a:rPr>
              <a:t/>
            </a:r>
            <a:br>
              <a:rPr lang="en-US" sz="1800" u="sng" dirty="0">
                <a:solidFill>
                  <a:prstClr val="black"/>
                </a:solidFill>
                <a:latin typeface="Microsoft Sans Serif" panose="020B0604020202020204" pitchFamily="34" charset="0"/>
              </a:rPr>
            </a:br>
            <a:endParaRPr lang="en-US" sz="1800" dirty="0"/>
          </a:p>
        </p:txBody>
      </p:sp>
      <p:sp>
        <p:nvSpPr>
          <p:cNvPr id="3" name="Content Placeholder 2"/>
          <p:cNvSpPr>
            <a:spLocks noGrp="1"/>
          </p:cNvSpPr>
          <p:nvPr>
            <p:ph idx="1"/>
          </p:nvPr>
        </p:nvSpPr>
        <p:spPr/>
        <p:txBody>
          <a:bodyPr>
            <a:normAutofit fontScale="85000" lnSpcReduction="10000"/>
          </a:bodyPr>
          <a:lstStyle/>
          <a:p>
            <a:pPr>
              <a:buFont typeface="Symbol" panose="05050102010706020507" pitchFamily="18" charset="2"/>
              <a:buChar char="·"/>
            </a:pPr>
            <a:r>
              <a:rPr lang="en-US" dirty="0">
                <a:solidFill>
                  <a:srgbClr val="262626"/>
                </a:solidFill>
                <a:latin typeface="Open Sans" panose="020B0606030504020204" pitchFamily="34" charset="0"/>
              </a:rPr>
              <a:t>Discussion of personnel - § 2.2-3711 (A) (1)</a:t>
            </a:r>
          </a:p>
          <a:p>
            <a:pPr>
              <a:buFont typeface="Symbol" panose="05050102010706020507" pitchFamily="18" charset="2"/>
              <a:buChar char="·"/>
            </a:pPr>
            <a:r>
              <a:rPr lang="en-US" dirty="0">
                <a:solidFill>
                  <a:srgbClr val="262626"/>
                </a:solidFill>
                <a:latin typeface="Open Sans" panose="020B0606030504020204" pitchFamily="34" charset="0"/>
              </a:rPr>
              <a:t>Discussion concerning scholastic records/students - § 2.2-3711 (A) (2)</a:t>
            </a:r>
          </a:p>
          <a:p>
            <a:pPr>
              <a:buFont typeface="Symbol" panose="05050102010706020507" pitchFamily="18" charset="2"/>
              <a:buChar char="·"/>
            </a:pPr>
            <a:r>
              <a:rPr lang="en-US" dirty="0">
                <a:solidFill>
                  <a:srgbClr val="262626"/>
                </a:solidFill>
                <a:latin typeface="Open Sans" panose="020B0606030504020204" pitchFamily="34" charset="0"/>
              </a:rPr>
              <a:t>Consideration of acquisition or disposition of real property - § 2.2-3711 (A) (3)</a:t>
            </a:r>
          </a:p>
          <a:p>
            <a:pPr>
              <a:buFont typeface="Symbol" panose="05050102010706020507" pitchFamily="18" charset="2"/>
              <a:buChar char="·"/>
            </a:pPr>
            <a:r>
              <a:rPr lang="en-US" dirty="0">
                <a:solidFill>
                  <a:srgbClr val="262626"/>
                </a:solidFill>
                <a:latin typeface="Open Sans" panose="020B0606030504020204" pitchFamily="34" charset="0"/>
              </a:rPr>
              <a:t>Discussion of prospective business or industry - § 2.2-3711 (A) (5)</a:t>
            </a:r>
          </a:p>
          <a:p>
            <a:pPr>
              <a:buFont typeface="Symbol" panose="05050102010706020507" pitchFamily="18" charset="2"/>
              <a:buChar char="·"/>
            </a:pPr>
            <a:r>
              <a:rPr lang="en-US" dirty="0">
                <a:solidFill>
                  <a:srgbClr val="262626"/>
                </a:solidFill>
                <a:latin typeface="Open Sans" panose="020B0606030504020204" pitchFamily="34" charset="0"/>
              </a:rPr>
              <a:t>Actual or probable litigation - § 2.2-3711 (A) (7)</a:t>
            </a:r>
          </a:p>
          <a:p>
            <a:pPr>
              <a:buFont typeface="Symbol" panose="05050102010706020507" pitchFamily="18" charset="2"/>
              <a:buChar char="·"/>
            </a:pPr>
            <a:r>
              <a:rPr lang="en-US" dirty="0">
                <a:solidFill>
                  <a:srgbClr val="262626"/>
                </a:solidFill>
                <a:latin typeface="Open Sans" panose="020B0606030504020204" pitchFamily="34" charset="0"/>
              </a:rPr>
              <a:t>Specific legal matters - § 2.2-3711 (A) (8)</a:t>
            </a:r>
          </a:p>
          <a:p>
            <a:pPr>
              <a:buFont typeface="Symbol" panose="05050102010706020507" pitchFamily="18" charset="2"/>
              <a:buChar char="·"/>
            </a:pPr>
            <a:r>
              <a:rPr lang="en-US" dirty="0">
                <a:solidFill>
                  <a:srgbClr val="262626"/>
                </a:solidFill>
                <a:latin typeface="Open Sans" panose="020B0606030504020204" pitchFamily="34" charset="0"/>
              </a:rPr>
              <a:t>Public safety issues - § 2.2-3711 (A) (19)</a:t>
            </a:r>
          </a:p>
          <a:p>
            <a:pPr>
              <a:buFont typeface="Symbol" panose="05050102010706020507" pitchFamily="18" charset="2"/>
              <a:buChar char="·"/>
            </a:pPr>
            <a:r>
              <a:rPr lang="en-US" dirty="0">
                <a:solidFill>
                  <a:srgbClr val="262626"/>
                </a:solidFill>
                <a:latin typeface="Open Sans" panose="020B0606030504020204" pitchFamily="34" charset="0"/>
              </a:rPr>
              <a:t>Discussion of award of public contract - § 2.2-3711 (A) (29</a:t>
            </a:r>
            <a:r>
              <a:rPr lang="en-US" dirty="0" smtClean="0">
                <a:solidFill>
                  <a:srgbClr val="262626"/>
                </a:solidFill>
                <a:latin typeface="Open Sans" panose="020B0606030504020204" pitchFamily="34" charset="0"/>
              </a:rPr>
              <a:t>)</a:t>
            </a:r>
            <a:endParaRPr lang="en-US" sz="1200" dirty="0">
              <a:solidFill>
                <a:prstClr val="black"/>
              </a:solidFill>
              <a:latin typeface="Microsoft Sans Serif" panose="020B0604020202020204" pitchFamily="34" charset="0"/>
            </a:endParaRPr>
          </a:p>
        </p:txBody>
      </p:sp>
      <p:sp>
        <p:nvSpPr>
          <p:cNvPr id="4" name="Slide Number Placeholder 3"/>
          <p:cNvSpPr>
            <a:spLocks noGrp="1"/>
          </p:cNvSpPr>
          <p:nvPr>
            <p:ph type="sldNum" sz="quarter" idx="12"/>
          </p:nvPr>
        </p:nvSpPr>
        <p:spPr/>
        <p:txBody>
          <a:bodyPr/>
          <a:lstStyle/>
          <a:p>
            <a:fld id="{77C66CD1-AA52-431F-B53B-63FF38D08C2A}" type="slidenum">
              <a:rPr lang="en-US" smtClean="0"/>
              <a:t>42</a:t>
            </a:fld>
            <a:endParaRPr lang="en-US"/>
          </a:p>
        </p:txBody>
      </p:sp>
    </p:spTree>
    <p:custDataLst>
      <p:tags r:id="rId1"/>
    </p:custDataLst>
    <p:extLst>
      <p:ext uri="{BB962C8B-B14F-4D97-AF65-F5344CB8AC3E}">
        <p14:creationId xmlns:p14="http://schemas.microsoft.com/office/powerpoint/2010/main" val="3567411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Electronic Meetings </a:t>
            </a:r>
            <a:br>
              <a:rPr lang="en-US" dirty="0" smtClean="0"/>
            </a:br>
            <a:r>
              <a:rPr lang="en-US" sz="2000" dirty="0" smtClean="0">
                <a:solidFill>
                  <a:srgbClr val="262626"/>
                </a:solidFill>
                <a:latin typeface="Open Sans" panose="020B0606030504020204" pitchFamily="34" charset="0"/>
              </a:rPr>
              <a:t>§§ </a:t>
            </a:r>
            <a:r>
              <a:rPr lang="en-US" sz="2000" dirty="0" smtClean="0">
                <a:solidFill>
                  <a:schemeClr val="tx1"/>
                </a:solidFill>
                <a:latin typeface="Open Sans" panose="020B0606030504020204" pitchFamily="34" charset="0"/>
                <a:hlinkClick r:id="rId3"/>
              </a:rPr>
              <a:t>2.2-3708.2</a:t>
            </a:r>
            <a:r>
              <a:rPr lang="en-US" sz="2000" dirty="0" smtClean="0">
                <a:solidFill>
                  <a:schemeClr val="tx1"/>
                </a:solidFill>
                <a:latin typeface="Open Sans" panose="020B0606030504020204" pitchFamily="34" charset="0"/>
              </a:rPr>
              <a:t> and </a:t>
            </a:r>
            <a:r>
              <a:rPr lang="en-US" sz="2000" dirty="0" smtClean="0">
                <a:solidFill>
                  <a:schemeClr val="tx1"/>
                </a:solidFill>
                <a:latin typeface="Open Sans" panose="020B0606030504020204" pitchFamily="34" charset="0"/>
                <a:hlinkClick r:id="rId4"/>
              </a:rPr>
              <a:t>2.2-3708.3</a:t>
            </a:r>
            <a:endParaRPr lang="en-US" dirty="0">
              <a:solidFill>
                <a:schemeClr val="tx1"/>
              </a:solidFill>
            </a:endParaRPr>
          </a:p>
        </p:txBody>
      </p:sp>
      <p:sp>
        <p:nvSpPr>
          <p:cNvPr id="3" name="Content Placeholder 2"/>
          <p:cNvSpPr>
            <a:spLocks noGrp="1"/>
          </p:cNvSpPr>
          <p:nvPr>
            <p:ph idx="1"/>
          </p:nvPr>
        </p:nvSpPr>
        <p:spPr>
          <a:xfrm>
            <a:off x="1295401" y="2556932"/>
            <a:ext cx="9601196" cy="3691468"/>
          </a:xfrm>
        </p:spPr>
        <p:txBody>
          <a:bodyPr>
            <a:normAutofit fontScale="92500" lnSpcReduction="10000"/>
          </a:bodyPr>
          <a:lstStyle/>
          <a:p>
            <a:r>
              <a:rPr lang="en-US" dirty="0"/>
              <a:t>As of </a:t>
            </a:r>
            <a:r>
              <a:rPr lang="en-US" dirty="0" smtClean="0"/>
              <a:t>September 1, 2022, there are three </a:t>
            </a:r>
            <a:r>
              <a:rPr lang="en-US" dirty="0"/>
              <a:t>general </a:t>
            </a:r>
            <a:r>
              <a:rPr lang="en-US" dirty="0" smtClean="0"/>
              <a:t>categories:</a:t>
            </a:r>
          </a:p>
          <a:p>
            <a:pPr lvl="1"/>
            <a:r>
              <a:rPr lang="en-US" u="sng" dirty="0"/>
              <a:t>Remote participation</a:t>
            </a:r>
            <a:r>
              <a:rPr lang="en-US" dirty="0"/>
              <a:t>: “participation by an individual member of a public body by electronic communication means in a public meeting where a quorum of the public body is otherwise physically assembled</a:t>
            </a:r>
            <a:r>
              <a:rPr lang="en-US" dirty="0" smtClean="0"/>
              <a:t>.”</a:t>
            </a:r>
            <a:endParaRPr lang="en-US" dirty="0"/>
          </a:p>
          <a:p>
            <a:pPr lvl="1"/>
            <a:r>
              <a:rPr lang="en-US" u="sng" dirty="0" smtClean="0"/>
              <a:t>All-virtual </a:t>
            </a:r>
            <a:r>
              <a:rPr lang="en-US" u="sng" dirty="0"/>
              <a:t>public meetings</a:t>
            </a:r>
            <a:r>
              <a:rPr lang="en-US" dirty="0"/>
              <a:t>: “a public meeting (</a:t>
            </a:r>
            <a:r>
              <a:rPr lang="en-US" dirty="0" err="1"/>
              <a:t>i</a:t>
            </a:r>
            <a:r>
              <a:rPr lang="en-US" dirty="0"/>
              <a:t>) conducted by a public body, other than those excepted pursuant to subsection C of § 2.2-3708.3, using electronic communication means, (ii) during which all members of the public body who participate do so remotely rather than being assembled in one physical location, and (iii) to which public access is provided through electronic communication means</a:t>
            </a:r>
            <a:r>
              <a:rPr lang="en-US" dirty="0" smtClean="0"/>
              <a:t>.”</a:t>
            </a:r>
          </a:p>
          <a:p>
            <a:pPr lvl="1"/>
            <a:r>
              <a:rPr lang="en-US" dirty="0" smtClean="0"/>
              <a:t>States of emergency declared by the Governor or the locality</a:t>
            </a:r>
          </a:p>
          <a:p>
            <a:pPr lvl="1"/>
            <a:endParaRPr lang="en-US" dirty="0"/>
          </a:p>
          <a:p>
            <a:endParaRPr lang="en-US" dirty="0"/>
          </a:p>
        </p:txBody>
      </p:sp>
      <p:sp>
        <p:nvSpPr>
          <p:cNvPr id="4" name="Slide Number Placeholder 3"/>
          <p:cNvSpPr>
            <a:spLocks noGrp="1"/>
          </p:cNvSpPr>
          <p:nvPr>
            <p:ph type="sldNum" sz="quarter" idx="12"/>
          </p:nvPr>
        </p:nvSpPr>
        <p:spPr/>
        <p:txBody>
          <a:bodyPr/>
          <a:lstStyle/>
          <a:p>
            <a:fld id="{77C66CD1-AA52-431F-B53B-63FF38D08C2A}" type="slidenum">
              <a:rPr lang="en-US" smtClean="0"/>
              <a:t>43</a:t>
            </a:fld>
            <a:endParaRPr lang="en-US"/>
          </a:p>
        </p:txBody>
      </p:sp>
    </p:spTree>
    <p:custDataLst>
      <p:tags r:id="rId1"/>
    </p:custDataLst>
    <p:extLst>
      <p:ext uri="{BB962C8B-B14F-4D97-AF65-F5344CB8AC3E}">
        <p14:creationId xmlns:p14="http://schemas.microsoft.com/office/powerpoint/2010/main" val="805636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Electronic Meetings </a:t>
            </a:r>
            <a:br>
              <a:rPr lang="en-US" dirty="0" smtClean="0"/>
            </a:br>
            <a:r>
              <a:rPr lang="en-US" sz="2000" dirty="0"/>
              <a:t>Remote participation </a:t>
            </a:r>
            <a:r>
              <a:rPr lang="en-US" sz="2000" dirty="0" smtClean="0"/>
              <a:t>(may be used by any public body) - </a:t>
            </a:r>
            <a:r>
              <a:rPr lang="en-US" sz="2000" dirty="0"/>
              <a:t>§ 2.2-3708.3</a:t>
            </a:r>
            <a:endParaRPr lang="en-US" dirty="0">
              <a:solidFill>
                <a:schemeClr val="tx1"/>
              </a:solidFill>
            </a:endParaRPr>
          </a:p>
        </p:txBody>
      </p:sp>
      <p:sp>
        <p:nvSpPr>
          <p:cNvPr id="3" name="Content Placeholder 2"/>
          <p:cNvSpPr>
            <a:spLocks noGrp="1"/>
          </p:cNvSpPr>
          <p:nvPr>
            <p:ph idx="1"/>
          </p:nvPr>
        </p:nvSpPr>
        <p:spPr>
          <a:xfrm>
            <a:off x="1295401" y="2556932"/>
            <a:ext cx="9601196" cy="3691468"/>
          </a:xfrm>
        </p:spPr>
        <p:txBody>
          <a:bodyPr>
            <a:normAutofit fontScale="92500" lnSpcReduction="20000"/>
          </a:bodyPr>
          <a:lstStyle/>
          <a:p>
            <a:r>
              <a:rPr lang="en-US" dirty="0" smtClean="0"/>
              <a:t>Four allowed reasons for remote participation:</a:t>
            </a:r>
            <a:endParaRPr lang="en-US" dirty="0"/>
          </a:p>
          <a:p>
            <a:pPr lvl="1"/>
            <a:r>
              <a:rPr lang="en-US" dirty="0"/>
              <a:t>Personal matter that prevents attendance</a:t>
            </a:r>
          </a:p>
          <a:p>
            <a:pPr lvl="1"/>
            <a:r>
              <a:rPr lang="en-US" dirty="0"/>
              <a:t>Medical condition or disability that prevents </a:t>
            </a:r>
            <a:r>
              <a:rPr lang="en-US" dirty="0" smtClean="0"/>
              <a:t>attendance</a:t>
            </a:r>
          </a:p>
          <a:p>
            <a:pPr lvl="1"/>
            <a:r>
              <a:rPr lang="en-US" dirty="0" smtClean="0"/>
              <a:t>Medical condition of a family members that prevents attendance</a:t>
            </a:r>
          </a:p>
          <a:p>
            <a:pPr lvl="1"/>
            <a:r>
              <a:rPr lang="en-US" dirty="0" smtClean="0"/>
              <a:t>Principal residence is 60 miles or more from the main meeting location</a:t>
            </a:r>
            <a:endParaRPr lang="en-US" dirty="0"/>
          </a:p>
          <a:p>
            <a:r>
              <a:rPr lang="en-US" dirty="0" smtClean="0"/>
              <a:t>All </a:t>
            </a:r>
            <a:r>
              <a:rPr lang="en-US" dirty="0"/>
              <a:t>of these require a </a:t>
            </a:r>
            <a:r>
              <a:rPr lang="en-US" dirty="0" smtClean="0"/>
              <a:t>physical quorum and </a:t>
            </a:r>
            <a:r>
              <a:rPr lang="en-US" dirty="0"/>
              <a:t>a participation </a:t>
            </a:r>
            <a:r>
              <a:rPr lang="en-US" dirty="0" smtClean="0"/>
              <a:t>policy</a:t>
            </a:r>
          </a:p>
          <a:p>
            <a:r>
              <a:rPr lang="en-US" dirty="0" smtClean="0"/>
              <a:t>Remote location does not have to be open to the public</a:t>
            </a:r>
          </a:p>
          <a:p>
            <a:r>
              <a:rPr lang="en-US" dirty="0" smtClean="0"/>
              <a:t>Personal </a:t>
            </a:r>
            <a:r>
              <a:rPr lang="en-US" dirty="0"/>
              <a:t>matters may </a:t>
            </a:r>
            <a:r>
              <a:rPr lang="en-US" dirty="0" smtClean="0"/>
              <a:t>be </a:t>
            </a:r>
            <a:r>
              <a:rPr lang="en-US" dirty="0"/>
              <a:t>used twice per calendar year per </a:t>
            </a:r>
            <a:r>
              <a:rPr lang="en-US" dirty="0" smtClean="0"/>
              <a:t>member or 25 percent of the meetings of the public body rounded to the next whole number, whichever is greater</a:t>
            </a:r>
            <a:endParaRPr lang="en-US" dirty="0"/>
          </a:p>
          <a:p>
            <a:endParaRPr lang="en-US" dirty="0"/>
          </a:p>
        </p:txBody>
      </p:sp>
      <p:sp>
        <p:nvSpPr>
          <p:cNvPr id="4" name="Slide Number Placeholder 3"/>
          <p:cNvSpPr>
            <a:spLocks noGrp="1"/>
          </p:cNvSpPr>
          <p:nvPr>
            <p:ph type="sldNum" sz="quarter" idx="12"/>
          </p:nvPr>
        </p:nvSpPr>
        <p:spPr/>
        <p:txBody>
          <a:bodyPr/>
          <a:lstStyle/>
          <a:p>
            <a:fld id="{77C66CD1-AA52-431F-B53B-63FF38D08C2A}" type="slidenum">
              <a:rPr lang="en-US" smtClean="0"/>
              <a:t>44</a:t>
            </a:fld>
            <a:endParaRPr lang="en-US"/>
          </a:p>
        </p:txBody>
      </p:sp>
    </p:spTree>
    <p:custDataLst>
      <p:tags r:id="rId1"/>
    </p:custDataLst>
    <p:extLst>
      <p:ext uri="{BB962C8B-B14F-4D97-AF65-F5344CB8AC3E}">
        <p14:creationId xmlns:p14="http://schemas.microsoft.com/office/powerpoint/2010/main" val="2247279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Electronic Meetings </a:t>
            </a:r>
            <a:br>
              <a:rPr lang="en-US" dirty="0" smtClean="0"/>
            </a:br>
            <a:r>
              <a:rPr lang="en-US" sz="2000" dirty="0"/>
              <a:t>All-virtual public meetings - § 2.2-3708.3</a:t>
            </a:r>
          </a:p>
        </p:txBody>
      </p:sp>
      <p:sp>
        <p:nvSpPr>
          <p:cNvPr id="3" name="Content Placeholder 2"/>
          <p:cNvSpPr>
            <a:spLocks noGrp="1"/>
          </p:cNvSpPr>
          <p:nvPr>
            <p:ph idx="1"/>
          </p:nvPr>
        </p:nvSpPr>
        <p:spPr>
          <a:xfrm>
            <a:off x="1295401" y="2556932"/>
            <a:ext cx="9601196" cy="3691468"/>
          </a:xfrm>
        </p:spPr>
        <p:txBody>
          <a:bodyPr>
            <a:normAutofit fontScale="92500" lnSpcReduction="20000"/>
          </a:bodyPr>
          <a:lstStyle/>
          <a:p>
            <a:r>
              <a:rPr lang="en-US" dirty="0"/>
              <a:t>May be used by any public body except “local governing bodies, local school boards, planning commissions, architectural review boards, zoning appeals boards, and boards with the authority to deny, revoke, or suspend a professional or occupational license”</a:t>
            </a:r>
          </a:p>
          <a:p>
            <a:r>
              <a:rPr lang="en-US" dirty="0" smtClean="0"/>
              <a:t>Requires a </a:t>
            </a:r>
            <a:r>
              <a:rPr lang="en-US" dirty="0"/>
              <a:t>participation </a:t>
            </a:r>
            <a:r>
              <a:rPr lang="en-US" dirty="0" smtClean="0"/>
              <a:t>policy (but no quorum)</a:t>
            </a:r>
          </a:p>
          <a:p>
            <a:r>
              <a:rPr lang="en-US" dirty="0" smtClean="0"/>
              <a:t>Remote locations do not have to be open to the public unless 3 or more members present at that location</a:t>
            </a:r>
          </a:p>
          <a:p>
            <a:r>
              <a:rPr lang="en-US" dirty="0" smtClean="0"/>
              <a:t>All-virtual public meetings may be </a:t>
            </a:r>
            <a:r>
              <a:rPr lang="en-US" dirty="0"/>
              <a:t>used twice per calendar year per </a:t>
            </a:r>
            <a:r>
              <a:rPr lang="en-US" dirty="0" smtClean="0"/>
              <a:t>member or 25 percent of the meetings of the public body rounded to the next whole number, whichever is greater</a:t>
            </a:r>
          </a:p>
          <a:p>
            <a:r>
              <a:rPr lang="en-US" dirty="0" smtClean="0"/>
              <a:t>Additional procedural requirements</a:t>
            </a:r>
            <a:endParaRPr lang="en-US" dirty="0"/>
          </a:p>
        </p:txBody>
      </p:sp>
      <p:sp>
        <p:nvSpPr>
          <p:cNvPr id="4" name="Slide Number Placeholder 3"/>
          <p:cNvSpPr>
            <a:spLocks noGrp="1"/>
          </p:cNvSpPr>
          <p:nvPr>
            <p:ph type="sldNum" sz="quarter" idx="12"/>
          </p:nvPr>
        </p:nvSpPr>
        <p:spPr/>
        <p:txBody>
          <a:bodyPr/>
          <a:lstStyle/>
          <a:p>
            <a:fld id="{77C66CD1-AA52-431F-B53B-63FF38D08C2A}" type="slidenum">
              <a:rPr lang="en-US" smtClean="0"/>
              <a:t>45</a:t>
            </a:fld>
            <a:endParaRPr lang="en-US"/>
          </a:p>
        </p:txBody>
      </p:sp>
    </p:spTree>
    <p:custDataLst>
      <p:tags r:id="rId1"/>
    </p:custDataLst>
    <p:extLst>
      <p:ext uri="{BB962C8B-B14F-4D97-AF65-F5344CB8AC3E}">
        <p14:creationId xmlns:p14="http://schemas.microsoft.com/office/powerpoint/2010/main" val="1866932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Electronic Meetings </a:t>
            </a:r>
            <a:br>
              <a:rPr lang="en-US" dirty="0" smtClean="0"/>
            </a:br>
            <a:r>
              <a:rPr lang="en-US" sz="2000" dirty="0" smtClean="0"/>
              <a:t>During declared states of emergency (§ 2.2-3708.2 and State Budget)</a:t>
            </a:r>
            <a:endParaRPr lang="en-US" sz="2000" dirty="0"/>
          </a:p>
        </p:txBody>
      </p:sp>
      <p:sp>
        <p:nvSpPr>
          <p:cNvPr id="3" name="Content Placeholder 2"/>
          <p:cNvSpPr>
            <a:spLocks noGrp="1"/>
          </p:cNvSpPr>
          <p:nvPr>
            <p:ph idx="1"/>
          </p:nvPr>
        </p:nvSpPr>
        <p:spPr/>
        <p:txBody>
          <a:bodyPr>
            <a:normAutofit fontScale="92500" lnSpcReduction="10000"/>
          </a:bodyPr>
          <a:lstStyle/>
          <a:p>
            <a:r>
              <a:rPr lang="en-US" dirty="0" smtClean="0"/>
              <a:t>During a Governor-declared or local state of emergency:</a:t>
            </a:r>
            <a:endParaRPr lang="en-US" dirty="0"/>
          </a:p>
          <a:p>
            <a:pPr lvl="1"/>
            <a:r>
              <a:rPr lang="en-US" i="1" dirty="0" smtClean="0"/>
              <a:t>Purpose:</a:t>
            </a:r>
            <a:r>
              <a:rPr lang="en-US" dirty="0" smtClean="0"/>
              <a:t> to provide for the continuity of operations of the public body or the discharge of its lawful purposes, duties, and responsibilities- </a:t>
            </a:r>
            <a:r>
              <a:rPr lang="en-US" dirty="0"/>
              <a:t>§ </a:t>
            </a:r>
            <a:r>
              <a:rPr lang="en-US" dirty="0">
                <a:hlinkClick r:id="rId3"/>
              </a:rPr>
              <a:t>2.2-3708.2</a:t>
            </a:r>
            <a:r>
              <a:rPr lang="en-US" dirty="0"/>
              <a:t> (A) (3) (version in </a:t>
            </a:r>
            <a:r>
              <a:rPr lang="en-US" dirty="0" smtClean="0"/>
              <a:t>FOIA amended in 2021) </a:t>
            </a:r>
            <a:endParaRPr lang="en-US" dirty="0"/>
          </a:p>
          <a:p>
            <a:r>
              <a:rPr lang="en-US" dirty="0" smtClean="0"/>
              <a:t>During a Governor-declared state of emergency ONLY</a:t>
            </a:r>
          </a:p>
          <a:p>
            <a:pPr lvl="1"/>
            <a:r>
              <a:rPr lang="en-US" dirty="0" smtClean="0"/>
              <a:t>Different procedural </a:t>
            </a:r>
            <a:r>
              <a:rPr lang="en-US" dirty="0"/>
              <a:t>requirements </a:t>
            </a:r>
            <a:r>
              <a:rPr lang="en-US" dirty="0" smtClean="0"/>
              <a:t>and limitations – State Budget </a:t>
            </a:r>
            <a:r>
              <a:rPr lang="en-US" dirty="0"/>
              <a:t>Item </a:t>
            </a:r>
            <a:r>
              <a:rPr lang="en-US" dirty="0">
                <a:hlinkClick r:id="rId4"/>
              </a:rPr>
              <a:t>4-0.01 </a:t>
            </a:r>
            <a:r>
              <a:rPr lang="en-US" dirty="0"/>
              <a:t>(g) (version in the state </a:t>
            </a:r>
            <a:r>
              <a:rPr lang="en-US" dirty="0" smtClean="0"/>
              <a:t>budget originally added in 2020) </a:t>
            </a:r>
            <a:endParaRPr lang="en-US" dirty="0"/>
          </a:p>
          <a:p>
            <a:r>
              <a:rPr lang="en-US" dirty="0"/>
              <a:t>Both may be used by any public body</a:t>
            </a:r>
          </a:p>
          <a:p>
            <a:r>
              <a:rPr lang="en-US" dirty="0"/>
              <a:t>No requirement for a </a:t>
            </a:r>
            <a:r>
              <a:rPr lang="en-US" dirty="0" smtClean="0"/>
              <a:t>physical quorum </a:t>
            </a:r>
            <a:r>
              <a:rPr lang="en-US" dirty="0"/>
              <a:t>or to have a policy in place</a:t>
            </a:r>
          </a:p>
        </p:txBody>
      </p:sp>
      <p:sp>
        <p:nvSpPr>
          <p:cNvPr id="4" name="Slide Number Placeholder 3"/>
          <p:cNvSpPr>
            <a:spLocks noGrp="1"/>
          </p:cNvSpPr>
          <p:nvPr>
            <p:ph type="sldNum" sz="quarter" idx="12"/>
          </p:nvPr>
        </p:nvSpPr>
        <p:spPr/>
        <p:txBody>
          <a:bodyPr/>
          <a:lstStyle/>
          <a:p>
            <a:fld id="{DC40CF1A-DFDC-4619-A544-563ED4251C22}" type="slidenum">
              <a:rPr lang="en-US" smtClean="0"/>
              <a:t>46</a:t>
            </a:fld>
            <a:endParaRPr lang="en-US"/>
          </a:p>
        </p:txBody>
      </p:sp>
    </p:spTree>
    <p:custDataLst>
      <p:tags r:id="rId1"/>
    </p:custDataLst>
    <p:extLst>
      <p:ext uri="{BB962C8B-B14F-4D97-AF65-F5344CB8AC3E}">
        <p14:creationId xmlns:p14="http://schemas.microsoft.com/office/powerpoint/2010/main" val="2080497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1" y="971247"/>
            <a:ext cx="9601196" cy="1303867"/>
          </a:xfrm>
        </p:spPr>
        <p:txBody>
          <a:bodyPr>
            <a:normAutofit fontScale="90000"/>
          </a:bodyPr>
          <a:lstStyle/>
          <a:p>
            <a:r>
              <a:rPr lang="en-US" dirty="0"/>
              <a:t>Electronic Meetings </a:t>
            </a:r>
            <a:br>
              <a:rPr lang="en-US" dirty="0"/>
            </a:br>
            <a:r>
              <a:rPr lang="en-US" sz="2000" dirty="0"/>
              <a:t>(continued)</a:t>
            </a:r>
            <a:r>
              <a:rPr lang="en-US" dirty="0"/>
              <a:t/>
            </a:r>
            <a:br>
              <a:rPr lang="en-US" dirty="0"/>
            </a:br>
            <a:endParaRPr lang="en-US" dirty="0"/>
          </a:p>
        </p:txBody>
      </p:sp>
      <p:sp>
        <p:nvSpPr>
          <p:cNvPr id="3" name="Content Placeholder 2"/>
          <p:cNvSpPr>
            <a:spLocks noGrp="1"/>
          </p:cNvSpPr>
          <p:nvPr>
            <p:ph idx="1"/>
          </p:nvPr>
        </p:nvSpPr>
        <p:spPr/>
        <p:txBody>
          <a:bodyPr>
            <a:normAutofit/>
          </a:bodyPr>
          <a:lstStyle/>
          <a:p>
            <a:r>
              <a:rPr lang="en-US" dirty="0"/>
              <a:t>Members may monitor (listen/watch) even if they cannot participate</a:t>
            </a:r>
          </a:p>
          <a:p>
            <a:r>
              <a:rPr lang="en-US" dirty="0"/>
              <a:t>Public &amp; staff participation is always allowed – restrictions only apply to members</a:t>
            </a:r>
          </a:p>
          <a:p>
            <a:r>
              <a:rPr lang="en-US" dirty="0" smtClean="0"/>
              <a:t>Please </a:t>
            </a:r>
            <a:r>
              <a:rPr lang="en-US" dirty="0"/>
              <a:t>see our </a:t>
            </a:r>
            <a:r>
              <a:rPr lang="en-US" dirty="0">
                <a:hlinkClick r:id="rId3"/>
              </a:rPr>
              <a:t>Electronic Meetings Guide </a:t>
            </a:r>
            <a:r>
              <a:rPr lang="en-US" dirty="0"/>
              <a:t>for a more detailed discussion</a:t>
            </a:r>
          </a:p>
          <a:p>
            <a:endParaRPr lang="en-US" dirty="0"/>
          </a:p>
        </p:txBody>
      </p:sp>
      <p:sp>
        <p:nvSpPr>
          <p:cNvPr id="4" name="Slide Number Placeholder 3"/>
          <p:cNvSpPr>
            <a:spLocks noGrp="1"/>
          </p:cNvSpPr>
          <p:nvPr>
            <p:ph type="sldNum" sz="quarter" idx="12"/>
          </p:nvPr>
        </p:nvSpPr>
        <p:spPr/>
        <p:txBody>
          <a:bodyPr/>
          <a:lstStyle/>
          <a:p>
            <a:fld id="{DC40CF1A-DFDC-4619-A544-563ED4251C22}" type="slidenum">
              <a:rPr lang="en-US" smtClean="0"/>
              <a:t>47</a:t>
            </a:fld>
            <a:endParaRPr lang="en-US"/>
          </a:p>
        </p:txBody>
      </p:sp>
    </p:spTree>
    <p:custDataLst>
      <p:tags r:id="rId1"/>
    </p:custDataLst>
    <p:extLst>
      <p:ext uri="{BB962C8B-B14F-4D97-AF65-F5344CB8AC3E}">
        <p14:creationId xmlns:p14="http://schemas.microsoft.com/office/powerpoint/2010/main" val="1820269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note about FOIA &amp; Social Media</a:t>
            </a:r>
            <a:endParaRPr lang="en-US" dirty="0"/>
          </a:p>
        </p:txBody>
      </p:sp>
      <p:sp>
        <p:nvSpPr>
          <p:cNvPr id="4" name="Content Placeholder 3"/>
          <p:cNvSpPr>
            <a:spLocks noGrp="1"/>
          </p:cNvSpPr>
          <p:nvPr>
            <p:ph idx="1"/>
          </p:nvPr>
        </p:nvSpPr>
        <p:spPr/>
        <p:txBody>
          <a:bodyPr>
            <a:normAutofit fontScale="92500" lnSpcReduction="10000"/>
          </a:bodyPr>
          <a:lstStyle/>
          <a:p>
            <a:r>
              <a:rPr lang="en-US" dirty="0" smtClean="0"/>
              <a:t>Because the definition of “public records” includes all types of records that are in the transaction of public business, various forms of social media may be public records</a:t>
            </a:r>
          </a:p>
          <a:p>
            <a:r>
              <a:rPr lang="en-US" dirty="0" smtClean="0"/>
              <a:t>Because any assemblage of three or more members (or a quorum of two) of a public body discussing or transacting public business simultaneously is a meeting subject to FOIA, social media may also be used to conduct meetings</a:t>
            </a:r>
          </a:p>
          <a:p>
            <a:r>
              <a:rPr lang="en-US" dirty="0" smtClean="0"/>
              <a:t>Please see our guide on </a:t>
            </a:r>
            <a:r>
              <a:rPr lang="en-US" u="sng" dirty="0" smtClean="0">
                <a:solidFill>
                  <a:schemeClr val="tx1"/>
                </a:solidFill>
                <a:hlinkClick r:id="rId3"/>
              </a:rPr>
              <a:t>FOIA &amp; Social Media </a:t>
            </a:r>
            <a:r>
              <a:rPr lang="en-US" dirty="0" smtClean="0"/>
              <a:t>for a more detailed discussion</a:t>
            </a:r>
          </a:p>
          <a:p>
            <a:endParaRPr lang="en-US" dirty="0" smtClean="0"/>
          </a:p>
          <a:p>
            <a:pPr marL="0" indent="0">
              <a:buNone/>
            </a:pPr>
            <a:endParaRPr lang="en-US" dirty="0"/>
          </a:p>
        </p:txBody>
      </p:sp>
    </p:spTree>
    <p:custDataLst>
      <p:tags r:id="rId1"/>
    </p:custDataLst>
    <p:extLst>
      <p:ext uri="{BB962C8B-B14F-4D97-AF65-F5344CB8AC3E}">
        <p14:creationId xmlns:p14="http://schemas.microsoft.com/office/powerpoint/2010/main" val="3117289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Remedies and Penalties</a:t>
            </a:r>
            <a:endParaRPr lang="en-US" dirty="0"/>
          </a:p>
        </p:txBody>
      </p:sp>
      <p:sp>
        <p:nvSpPr>
          <p:cNvPr id="3" name="Subtitle 2"/>
          <p:cNvSpPr>
            <a:spLocks noGrp="1"/>
          </p:cNvSpPr>
          <p:nvPr>
            <p:ph type="subTitle" idx="1"/>
          </p:nvPr>
        </p:nvSpPr>
        <p:spPr/>
        <p:txBody>
          <a:bodyPr/>
          <a:lstStyle/>
          <a:p>
            <a:r>
              <a:rPr lang="en-US" dirty="0" smtClean="0"/>
              <a:t>What happens if something goes wrong?</a:t>
            </a:r>
            <a:endParaRPr lang="en-US" dirty="0"/>
          </a:p>
        </p:txBody>
      </p:sp>
    </p:spTree>
    <p:custDataLst>
      <p:tags r:id="rId1"/>
    </p:custDataLst>
    <p:extLst>
      <p:ext uri="{BB962C8B-B14F-4D97-AF65-F5344CB8AC3E}">
        <p14:creationId xmlns:p14="http://schemas.microsoft.com/office/powerpoint/2010/main" val="2181016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Purpose &amp; Policy of FOIA</a:t>
            </a:r>
            <a:br>
              <a:rPr lang="en-US" dirty="0"/>
            </a:br>
            <a:r>
              <a:rPr lang="en-US" sz="2000" dirty="0"/>
              <a:t>§ </a:t>
            </a:r>
            <a:r>
              <a:rPr lang="en-US" sz="2000" dirty="0">
                <a:hlinkClick r:id="rId4"/>
              </a:rPr>
              <a:t>2.2-3700</a:t>
            </a:r>
            <a:endParaRPr lang="en-US" sz="2000" dirty="0"/>
          </a:p>
        </p:txBody>
      </p:sp>
      <p:sp>
        <p:nvSpPr>
          <p:cNvPr id="3" name="Content Placeholder 2"/>
          <p:cNvSpPr>
            <a:spLocks noGrp="1"/>
          </p:cNvSpPr>
          <p:nvPr>
            <p:ph idx="1"/>
          </p:nvPr>
        </p:nvSpPr>
        <p:spPr>
          <a:xfrm>
            <a:off x="1295401" y="2556932"/>
            <a:ext cx="9601196" cy="3565572"/>
          </a:xfrm>
        </p:spPr>
        <p:txBody>
          <a:bodyPr>
            <a:normAutofit lnSpcReduction="10000"/>
          </a:bodyPr>
          <a:lstStyle/>
          <a:p>
            <a:r>
              <a:rPr lang="en-US" dirty="0"/>
              <a:t>Ready access to public records</a:t>
            </a:r>
          </a:p>
          <a:p>
            <a:r>
              <a:rPr lang="en-US" dirty="0"/>
              <a:t>Free entry to meetings of public bodies </a:t>
            </a:r>
          </a:p>
          <a:p>
            <a:r>
              <a:rPr lang="en-US" dirty="0"/>
              <a:t>FOIA is to be liberally construed to promote awareness of governmental activities and operations</a:t>
            </a:r>
          </a:p>
          <a:p>
            <a:r>
              <a:rPr lang="en-US" dirty="0"/>
              <a:t>Any exemption from public access to records or meetings shall be narrowly construed </a:t>
            </a:r>
          </a:p>
          <a:p>
            <a:r>
              <a:rPr lang="en-US" dirty="0"/>
              <a:t>No record shall be withheld or meeting closed to the public unless specifically made exempt </a:t>
            </a:r>
          </a:p>
          <a:p>
            <a:endParaRPr lang="en-US" dirty="0"/>
          </a:p>
        </p:txBody>
      </p:sp>
      <p:sp>
        <p:nvSpPr>
          <p:cNvPr id="4" name="Slide Number Placeholder 3"/>
          <p:cNvSpPr>
            <a:spLocks noGrp="1"/>
          </p:cNvSpPr>
          <p:nvPr>
            <p:ph type="sldNum" sz="quarter" idx="12"/>
          </p:nvPr>
        </p:nvSpPr>
        <p:spPr/>
        <p:txBody>
          <a:bodyPr/>
          <a:lstStyle/>
          <a:p>
            <a:fld id="{DC40CF1A-DFDC-4619-A544-563ED4251C22}" type="slidenum">
              <a:rPr lang="en-US" smtClean="0"/>
              <a:t>5</a:t>
            </a:fld>
            <a:endParaRPr lang="en-US"/>
          </a:p>
        </p:txBody>
      </p:sp>
    </p:spTree>
    <p:custDataLst>
      <p:tags r:id="rId1"/>
    </p:custDataLst>
    <p:extLst>
      <p:ext uri="{BB962C8B-B14F-4D97-AF65-F5344CB8AC3E}">
        <p14:creationId xmlns:p14="http://schemas.microsoft.com/office/powerpoint/2010/main" val="509212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Enforcement is through the courts</a:t>
            </a:r>
            <a:br>
              <a:rPr lang="en-US" dirty="0"/>
            </a:br>
            <a:r>
              <a:rPr lang="en-US" sz="2000" dirty="0"/>
              <a:t>§ </a:t>
            </a:r>
            <a:r>
              <a:rPr lang="en-US" sz="2000" dirty="0">
                <a:hlinkClick r:id="rId3"/>
              </a:rPr>
              <a:t>2.2-3713</a:t>
            </a:r>
            <a:endParaRPr lang="en-US" sz="2000" dirty="0"/>
          </a:p>
        </p:txBody>
      </p:sp>
      <p:sp>
        <p:nvSpPr>
          <p:cNvPr id="3" name="Content Placeholder 2"/>
          <p:cNvSpPr>
            <a:spLocks noGrp="1"/>
          </p:cNvSpPr>
          <p:nvPr>
            <p:ph idx="1"/>
          </p:nvPr>
        </p:nvSpPr>
        <p:spPr/>
        <p:txBody>
          <a:bodyPr>
            <a:normAutofit fontScale="92500" lnSpcReduction="20000"/>
          </a:bodyPr>
          <a:lstStyle/>
          <a:p>
            <a:r>
              <a:rPr lang="en-US" dirty="0"/>
              <a:t>Petition for mandamus or injunction with affidavit showing good cause</a:t>
            </a:r>
          </a:p>
          <a:p>
            <a:r>
              <a:rPr lang="en-US" dirty="0"/>
              <a:t>Mandamus: when the court orders a public official or employee to do something </a:t>
            </a:r>
          </a:p>
          <a:p>
            <a:r>
              <a:rPr lang="en-US" dirty="0"/>
              <a:t>Injunction: When the court orders a public official or employee not to do something</a:t>
            </a:r>
          </a:p>
          <a:p>
            <a:r>
              <a:rPr lang="en-US" dirty="0"/>
              <a:t>Petitioner may choose to file in general district court or circuit court</a:t>
            </a:r>
          </a:p>
          <a:p>
            <a:r>
              <a:rPr lang="en-US" dirty="0"/>
              <a:t>Venue against a local body is in the county or city where the body is</a:t>
            </a:r>
          </a:p>
          <a:p>
            <a:r>
              <a:rPr lang="en-US" dirty="0"/>
              <a:t>A single violation is sufficient to invoke the </a:t>
            </a:r>
            <a:r>
              <a:rPr lang="en-US" dirty="0" smtClean="0"/>
              <a:t>remedies</a:t>
            </a:r>
            <a:endParaRPr lang="en-US" dirty="0"/>
          </a:p>
        </p:txBody>
      </p:sp>
      <p:sp>
        <p:nvSpPr>
          <p:cNvPr id="4" name="Slide Number Placeholder 3"/>
          <p:cNvSpPr>
            <a:spLocks noGrp="1"/>
          </p:cNvSpPr>
          <p:nvPr>
            <p:ph type="sldNum" sz="quarter" idx="12"/>
          </p:nvPr>
        </p:nvSpPr>
        <p:spPr/>
        <p:txBody>
          <a:bodyPr/>
          <a:lstStyle/>
          <a:p>
            <a:fld id="{DC40CF1A-DFDC-4619-A544-563ED4251C22}" type="slidenum">
              <a:rPr lang="en-US" smtClean="0"/>
              <a:t>50</a:t>
            </a:fld>
            <a:endParaRPr lang="en-US"/>
          </a:p>
        </p:txBody>
      </p:sp>
    </p:spTree>
    <p:custDataLst>
      <p:tags r:id="rId1"/>
    </p:custDataLst>
    <p:extLst>
      <p:ext uri="{BB962C8B-B14F-4D97-AF65-F5344CB8AC3E}">
        <p14:creationId xmlns:p14="http://schemas.microsoft.com/office/powerpoint/2010/main" val="433090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262626"/>
                </a:solidFill>
                <a:latin typeface="Open Sans" panose="020B0606030504020204" pitchFamily="34" charset="0"/>
              </a:rPr>
              <a:t>Petition for mandamus or injunction</a:t>
            </a:r>
            <a:br>
              <a:rPr lang="en-US" dirty="0">
                <a:solidFill>
                  <a:srgbClr val="262626"/>
                </a:solidFill>
                <a:latin typeface="Open Sans" panose="020B0606030504020204" pitchFamily="34" charset="0"/>
              </a:rPr>
            </a:br>
            <a:r>
              <a:rPr lang="en-US" sz="2000" dirty="0">
                <a:solidFill>
                  <a:srgbClr val="262626"/>
                </a:solidFill>
                <a:latin typeface="Open Sans" panose="020B0606030504020204" pitchFamily="34" charset="0"/>
              </a:rPr>
              <a:t>(continued)</a:t>
            </a:r>
            <a:endParaRPr lang="en-US" sz="1100" dirty="0">
              <a:solidFill>
                <a:prstClr val="black"/>
              </a:solidFill>
              <a:latin typeface="Microsoft Sans Serif" panose="020B0604020202020204" pitchFamily="34" charset="0"/>
            </a:endParaRPr>
          </a:p>
        </p:txBody>
      </p:sp>
      <p:sp>
        <p:nvSpPr>
          <p:cNvPr id="3" name="Content Placeholder 2"/>
          <p:cNvSpPr>
            <a:spLocks noGrp="1"/>
          </p:cNvSpPr>
          <p:nvPr>
            <p:ph idx="1"/>
          </p:nvPr>
        </p:nvSpPr>
        <p:spPr/>
        <p:txBody>
          <a:bodyPr/>
          <a:lstStyle/>
          <a:p>
            <a:r>
              <a:rPr lang="en-US" dirty="0" smtClean="0"/>
              <a:t>Expedited hearing within seven days</a:t>
            </a:r>
          </a:p>
          <a:p>
            <a:r>
              <a:rPr lang="en-US" dirty="0" smtClean="0"/>
              <a:t>Petitioner must notify public body before filing</a:t>
            </a:r>
          </a:p>
          <a:p>
            <a:r>
              <a:rPr lang="en-US" dirty="0" smtClean="0"/>
              <a:t>If the petitioner wins, shall be awarded court costs, attorney fees, and any expert witness fees (paid by the public body)</a:t>
            </a:r>
          </a:p>
          <a:p>
            <a:r>
              <a:rPr lang="en-US" dirty="0" smtClean="0"/>
              <a:t>Public body bears burden to prove an exemption applies</a:t>
            </a:r>
            <a:endParaRPr lang="en-US" dirty="0"/>
          </a:p>
        </p:txBody>
      </p:sp>
      <p:sp>
        <p:nvSpPr>
          <p:cNvPr id="4" name="Slide Number Placeholder 3"/>
          <p:cNvSpPr>
            <a:spLocks noGrp="1"/>
          </p:cNvSpPr>
          <p:nvPr>
            <p:ph type="sldNum" sz="quarter" idx="12"/>
          </p:nvPr>
        </p:nvSpPr>
        <p:spPr/>
        <p:txBody>
          <a:bodyPr/>
          <a:lstStyle/>
          <a:p>
            <a:fld id="{DC40CF1A-DFDC-4619-A544-563ED4251C22}" type="slidenum">
              <a:rPr lang="en-US" smtClean="0"/>
              <a:t>51</a:t>
            </a:fld>
            <a:endParaRPr lang="en-US"/>
          </a:p>
        </p:txBody>
      </p:sp>
    </p:spTree>
    <p:custDataLst>
      <p:tags r:id="rId1"/>
    </p:custDataLst>
    <p:extLst>
      <p:ext uri="{BB962C8B-B14F-4D97-AF65-F5344CB8AC3E}">
        <p14:creationId xmlns:p14="http://schemas.microsoft.com/office/powerpoint/2010/main" val="1600699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Willful &amp; Knowing Violations</a:t>
            </a:r>
            <a:br>
              <a:rPr lang="en-US" dirty="0"/>
            </a:br>
            <a:r>
              <a:rPr lang="en-US" sz="2000" dirty="0"/>
              <a:t>§ </a:t>
            </a:r>
            <a:r>
              <a:rPr lang="en-US" sz="2000" dirty="0">
                <a:solidFill>
                  <a:schemeClr val="tx1"/>
                </a:solidFill>
                <a:hlinkClick r:id="rId3"/>
              </a:rPr>
              <a:t>2.2-3714</a:t>
            </a:r>
            <a:r>
              <a:rPr lang="en-US" sz="2000" dirty="0">
                <a:solidFill>
                  <a:schemeClr val="tx1"/>
                </a:solidFill>
              </a:rPr>
              <a:t> (A)</a:t>
            </a:r>
          </a:p>
        </p:txBody>
      </p:sp>
      <p:sp>
        <p:nvSpPr>
          <p:cNvPr id="3" name="Content Placeholder 2"/>
          <p:cNvSpPr>
            <a:spLocks noGrp="1"/>
          </p:cNvSpPr>
          <p:nvPr>
            <p:ph idx="1"/>
          </p:nvPr>
        </p:nvSpPr>
        <p:spPr/>
        <p:txBody>
          <a:bodyPr>
            <a:normAutofit/>
          </a:bodyPr>
          <a:lstStyle/>
          <a:p>
            <a:pPr>
              <a:buFont typeface="Symbol" panose="05050102010706020507" pitchFamily="18" charset="2"/>
              <a:buChar char="·"/>
            </a:pPr>
            <a:r>
              <a:rPr lang="en-US" dirty="0">
                <a:solidFill>
                  <a:srgbClr val="262626"/>
                </a:solidFill>
                <a:latin typeface="Open Sans" panose="020B0606030504020204" pitchFamily="34" charset="0"/>
              </a:rPr>
              <a:t>Willful &amp; knowing violation of records and meetings requirements</a:t>
            </a:r>
          </a:p>
          <a:p>
            <a:pPr lvl="1">
              <a:buFont typeface="Symbol" panose="05050102010706020507" pitchFamily="18" charset="2"/>
              <a:buChar char="·"/>
            </a:pPr>
            <a:r>
              <a:rPr lang="en-US" dirty="0">
                <a:solidFill>
                  <a:srgbClr val="262626"/>
                </a:solidFill>
                <a:latin typeface="Open Sans" panose="020B0606030504020204" pitchFamily="34" charset="0"/>
              </a:rPr>
              <a:t>$500 to $2000 civil penalty for first violation</a:t>
            </a:r>
          </a:p>
          <a:p>
            <a:pPr lvl="1">
              <a:buFont typeface="Symbol" panose="05050102010706020507" pitchFamily="18" charset="2"/>
              <a:buChar char="·"/>
            </a:pPr>
            <a:r>
              <a:rPr lang="en-US" dirty="0">
                <a:solidFill>
                  <a:srgbClr val="262626"/>
                </a:solidFill>
                <a:latin typeface="Open Sans" panose="020B0606030504020204" pitchFamily="34" charset="0"/>
              </a:rPr>
              <a:t>$2000 to $5000 civil penalties for second and subsequent violations</a:t>
            </a:r>
          </a:p>
          <a:p>
            <a:pPr lvl="1">
              <a:buFont typeface="Symbol" panose="05050102010706020507" pitchFamily="18" charset="2"/>
              <a:buChar char="·"/>
            </a:pPr>
            <a:r>
              <a:rPr lang="en-US" dirty="0">
                <a:solidFill>
                  <a:srgbClr val="262626"/>
                </a:solidFill>
                <a:latin typeface="Open Sans" panose="020B0606030504020204" pitchFamily="34" charset="0"/>
              </a:rPr>
              <a:t>Paid by the individual to the Literary Fund (not paid by the public body)</a:t>
            </a:r>
            <a:endParaRPr lang="en-US" sz="1600" dirty="0">
              <a:solidFill>
                <a:srgbClr val="262626"/>
              </a:solidFill>
              <a:latin typeface="Open Sans" panose="020B0606030504020204" pitchFamily="34" charset="0"/>
            </a:endParaRPr>
          </a:p>
          <a:p>
            <a:pPr>
              <a:buFont typeface="Symbol" panose="05050102010706020507" pitchFamily="18" charset="2"/>
              <a:buChar char="·"/>
            </a:pPr>
            <a:r>
              <a:rPr lang="en-US" dirty="0">
                <a:solidFill>
                  <a:srgbClr val="262626"/>
                </a:solidFill>
                <a:latin typeface="Open Sans" panose="020B0606030504020204" pitchFamily="34" charset="0"/>
              </a:rPr>
              <a:t>May introduce advisory opinions of the FOIA Council as evidence that it was not willful &amp; knowing - § </a:t>
            </a:r>
            <a:r>
              <a:rPr lang="en-US" dirty="0">
                <a:solidFill>
                  <a:schemeClr val="tx1"/>
                </a:solidFill>
                <a:latin typeface="Open Sans" panose="020B0606030504020204" pitchFamily="34" charset="0"/>
                <a:hlinkClick r:id="rId4"/>
              </a:rPr>
              <a:t>2.2-3715</a:t>
            </a:r>
            <a:endParaRPr lang="en-US" sz="1100" dirty="0">
              <a:solidFill>
                <a:schemeClr val="tx1"/>
              </a:solidFill>
              <a:latin typeface="Microsoft Sans Serif" panose="020B0604020202020204" pitchFamily="34" charset="0"/>
            </a:endParaRPr>
          </a:p>
          <a:p>
            <a:pPr marL="457200" lvl="1" indent="0">
              <a:buNone/>
            </a:pPr>
            <a:endParaRPr lang="en-US" dirty="0" smtClean="0"/>
          </a:p>
        </p:txBody>
      </p:sp>
      <p:sp>
        <p:nvSpPr>
          <p:cNvPr id="4" name="Slide Number Placeholder 3"/>
          <p:cNvSpPr>
            <a:spLocks noGrp="1"/>
          </p:cNvSpPr>
          <p:nvPr>
            <p:ph type="sldNum" sz="quarter" idx="12"/>
          </p:nvPr>
        </p:nvSpPr>
        <p:spPr/>
        <p:txBody>
          <a:bodyPr/>
          <a:lstStyle/>
          <a:p>
            <a:fld id="{DC40CF1A-DFDC-4619-A544-563ED4251C22}" type="slidenum">
              <a:rPr lang="en-US" smtClean="0"/>
              <a:t>52</a:t>
            </a:fld>
            <a:endParaRPr lang="en-US"/>
          </a:p>
        </p:txBody>
      </p:sp>
    </p:spTree>
    <p:custDataLst>
      <p:tags r:id="rId1"/>
    </p:custDataLst>
    <p:extLst>
      <p:ext uri="{BB962C8B-B14F-4D97-AF65-F5344CB8AC3E}">
        <p14:creationId xmlns:p14="http://schemas.microsoft.com/office/powerpoint/2010/main" val="1718585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262626"/>
                </a:solidFill>
                <a:latin typeface="Open Sans" panose="020B0606030504020204" pitchFamily="34" charset="0"/>
              </a:rPr>
              <a:t>Improper alteration or destruction of public records - § </a:t>
            </a:r>
            <a:r>
              <a:rPr lang="en-US" dirty="0">
                <a:solidFill>
                  <a:schemeClr val="tx1"/>
                </a:solidFill>
                <a:latin typeface="Open Sans" panose="020B0606030504020204" pitchFamily="34" charset="0"/>
                <a:hlinkClick r:id="rId3"/>
              </a:rPr>
              <a:t>2.2-3714</a:t>
            </a:r>
            <a:r>
              <a:rPr lang="en-US" dirty="0">
                <a:solidFill>
                  <a:schemeClr val="tx1"/>
                </a:solidFill>
                <a:latin typeface="Open Sans" panose="020B0606030504020204" pitchFamily="34" charset="0"/>
              </a:rPr>
              <a:t> (B)</a:t>
            </a:r>
            <a:endParaRPr lang="en-US" sz="1200" dirty="0">
              <a:solidFill>
                <a:schemeClr val="tx1"/>
              </a:solidFill>
              <a:latin typeface="Microsoft Sans Serif" panose="020B0604020202020204" pitchFamily="34" charset="0"/>
            </a:endParaRPr>
          </a:p>
        </p:txBody>
      </p:sp>
      <p:sp>
        <p:nvSpPr>
          <p:cNvPr id="3" name="Content Placeholder 2"/>
          <p:cNvSpPr>
            <a:spLocks noGrp="1"/>
          </p:cNvSpPr>
          <p:nvPr>
            <p:ph idx="1"/>
          </p:nvPr>
        </p:nvSpPr>
        <p:spPr/>
        <p:txBody>
          <a:bodyPr>
            <a:normAutofit lnSpcReduction="10000"/>
          </a:bodyPr>
          <a:lstStyle/>
          <a:p>
            <a:pPr>
              <a:buFont typeface="Symbol" panose="05050102010706020507" pitchFamily="18" charset="2"/>
              <a:buChar char="·"/>
            </a:pPr>
            <a:r>
              <a:rPr lang="en-US" dirty="0">
                <a:solidFill>
                  <a:srgbClr val="262626"/>
                </a:solidFill>
                <a:latin typeface="Open Sans" panose="020B0606030504020204" pitchFamily="34" charset="0"/>
              </a:rPr>
              <a:t>Records altered or destroyed before record retention period expires</a:t>
            </a:r>
          </a:p>
          <a:p>
            <a:pPr lvl="1">
              <a:buFont typeface="Symbol" panose="05050102010706020507" pitchFamily="18" charset="2"/>
              <a:buChar char="·"/>
            </a:pPr>
            <a:r>
              <a:rPr lang="en-US" dirty="0">
                <a:solidFill>
                  <a:srgbClr val="262626"/>
                </a:solidFill>
                <a:latin typeface="Open Sans" panose="020B0606030504020204" pitchFamily="34" charset="0"/>
              </a:rPr>
              <a:t>With intent to avoid FOIA</a:t>
            </a:r>
          </a:p>
          <a:p>
            <a:pPr lvl="1">
              <a:buFont typeface="Symbol" panose="05050102010706020507" pitchFamily="18" charset="2"/>
              <a:buChar char="·"/>
            </a:pPr>
            <a:r>
              <a:rPr lang="en-US" dirty="0">
                <a:solidFill>
                  <a:srgbClr val="262626"/>
                </a:solidFill>
                <a:latin typeface="Open Sans" panose="020B0606030504020204" pitchFamily="34" charset="0"/>
              </a:rPr>
              <a:t>Civil penalty up to $100 per record</a:t>
            </a:r>
          </a:p>
          <a:p>
            <a:pPr lvl="1">
              <a:buFont typeface="Symbol" panose="05050102010706020507" pitchFamily="18" charset="2"/>
              <a:buChar char="·"/>
            </a:pPr>
            <a:r>
              <a:rPr lang="en-US" dirty="0">
                <a:solidFill>
                  <a:srgbClr val="262626"/>
                </a:solidFill>
                <a:latin typeface="Open Sans" panose="020B0606030504020204" pitchFamily="34" charset="0"/>
              </a:rPr>
              <a:t>In addition to any other penalties</a:t>
            </a:r>
          </a:p>
          <a:p>
            <a:pPr lvl="1">
              <a:buFont typeface="Symbol" panose="05050102010706020507" pitchFamily="18" charset="2"/>
              <a:buChar char="·"/>
            </a:pPr>
            <a:r>
              <a:rPr lang="en-US" dirty="0">
                <a:solidFill>
                  <a:srgbClr val="262626"/>
                </a:solidFill>
                <a:latin typeface="Open Sans" panose="020B0606030504020204" pitchFamily="34" charset="0"/>
              </a:rPr>
              <a:t>Paid by the individual to the Literary Fund (not paid by the public body)</a:t>
            </a:r>
          </a:p>
          <a:p>
            <a:pPr>
              <a:buFont typeface="Symbol" panose="05050102010706020507" pitchFamily="18" charset="2"/>
              <a:buChar char="·"/>
            </a:pPr>
            <a:r>
              <a:rPr lang="en-US" dirty="0">
                <a:solidFill>
                  <a:srgbClr val="262626"/>
                </a:solidFill>
                <a:latin typeface="Open Sans" panose="020B0606030504020204" pitchFamily="34" charset="0"/>
              </a:rPr>
              <a:t>Note: Record retention periods are set by the Library of Virginia under the Virginia Public Records Act</a:t>
            </a:r>
          </a:p>
          <a:p>
            <a:pPr>
              <a:buFont typeface="Symbol" panose="05050102010706020507" pitchFamily="18" charset="2"/>
              <a:buChar char="·"/>
            </a:pPr>
            <a:endParaRPr lang="en-US" sz="1100" dirty="0">
              <a:solidFill>
                <a:prstClr val="black"/>
              </a:solidFill>
              <a:latin typeface="Microsoft Sans Serif" panose="020B0604020202020204" pitchFamily="34" charset="0"/>
            </a:endParaRPr>
          </a:p>
        </p:txBody>
      </p:sp>
      <p:sp>
        <p:nvSpPr>
          <p:cNvPr id="4" name="Slide Number Placeholder 3"/>
          <p:cNvSpPr>
            <a:spLocks noGrp="1"/>
          </p:cNvSpPr>
          <p:nvPr>
            <p:ph type="sldNum" sz="quarter" idx="12"/>
          </p:nvPr>
        </p:nvSpPr>
        <p:spPr/>
        <p:txBody>
          <a:bodyPr/>
          <a:lstStyle/>
          <a:p>
            <a:fld id="{DC40CF1A-DFDC-4619-A544-563ED4251C22}" type="slidenum">
              <a:rPr lang="en-US" smtClean="0"/>
              <a:t>53</a:t>
            </a:fld>
            <a:endParaRPr lang="en-US"/>
          </a:p>
        </p:txBody>
      </p:sp>
    </p:spTree>
    <p:custDataLst>
      <p:tags r:id="rId1"/>
    </p:custDataLst>
    <p:extLst>
      <p:ext uri="{BB962C8B-B14F-4D97-AF65-F5344CB8AC3E}">
        <p14:creationId xmlns:p14="http://schemas.microsoft.com/office/powerpoint/2010/main" val="3993688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262626"/>
                </a:solidFill>
                <a:latin typeface="Open Sans" panose="020B0606030504020204" pitchFamily="34" charset="0"/>
              </a:rPr>
              <a:t>Improper certification of closed meetings - § </a:t>
            </a:r>
            <a:r>
              <a:rPr lang="en-US" dirty="0">
                <a:solidFill>
                  <a:schemeClr val="tx1"/>
                </a:solidFill>
                <a:latin typeface="Open Sans" panose="020B0606030504020204" pitchFamily="34" charset="0"/>
                <a:hlinkClick r:id="rId3"/>
              </a:rPr>
              <a:t>2.2-3714</a:t>
            </a:r>
            <a:r>
              <a:rPr lang="en-US" dirty="0">
                <a:solidFill>
                  <a:schemeClr val="tx1"/>
                </a:solidFill>
                <a:latin typeface="Open Sans" panose="020B0606030504020204" pitchFamily="34" charset="0"/>
              </a:rPr>
              <a:t> (C)</a:t>
            </a:r>
            <a:r>
              <a:rPr lang="en-US" sz="1200" u="sng" dirty="0">
                <a:solidFill>
                  <a:prstClr val="black"/>
                </a:solidFill>
                <a:latin typeface="Microsoft Sans Serif" panose="020B0604020202020204" pitchFamily="34" charset="0"/>
              </a:rPr>
              <a:t/>
            </a:r>
            <a:br>
              <a:rPr lang="en-US" sz="1200" u="sng" dirty="0">
                <a:solidFill>
                  <a:prstClr val="black"/>
                </a:solidFill>
                <a:latin typeface="Microsoft Sans Serif" panose="020B0604020202020204" pitchFamily="34" charset="0"/>
              </a:rPr>
            </a:br>
            <a:endParaRPr lang="en-US" dirty="0"/>
          </a:p>
        </p:txBody>
      </p:sp>
      <p:sp>
        <p:nvSpPr>
          <p:cNvPr id="3" name="Content Placeholder 2"/>
          <p:cNvSpPr>
            <a:spLocks noGrp="1"/>
          </p:cNvSpPr>
          <p:nvPr>
            <p:ph idx="1"/>
          </p:nvPr>
        </p:nvSpPr>
        <p:spPr/>
        <p:txBody>
          <a:bodyPr/>
          <a:lstStyle/>
          <a:p>
            <a:r>
              <a:rPr lang="en-US" dirty="0" smtClean="0"/>
              <a:t>Improper </a:t>
            </a:r>
            <a:r>
              <a:rPr lang="en-US" dirty="0"/>
              <a:t>certification of closed </a:t>
            </a:r>
            <a:r>
              <a:rPr lang="en-US" dirty="0" smtClean="0"/>
              <a:t>meeting</a:t>
            </a:r>
          </a:p>
          <a:p>
            <a:pPr lvl="1"/>
            <a:r>
              <a:rPr lang="en-US" dirty="0"/>
              <a:t>Civil penalty up to $1000</a:t>
            </a:r>
          </a:p>
          <a:p>
            <a:pPr lvl="1"/>
            <a:r>
              <a:rPr lang="en-US" dirty="0"/>
              <a:t>Paid by public body to the Literary Fund</a:t>
            </a:r>
          </a:p>
          <a:p>
            <a:pPr lvl="1"/>
            <a:r>
              <a:rPr lang="en-US" dirty="0"/>
              <a:t>Mitigating factors: Opinions of the Attorney General, court cases, published Advisory Opinions from the FOIA </a:t>
            </a:r>
            <a:r>
              <a:rPr lang="en-US" dirty="0" smtClean="0"/>
              <a:t>Council</a:t>
            </a:r>
          </a:p>
          <a:p>
            <a:pPr marL="0" indent="0">
              <a:buNone/>
            </a:pPr>
            <a:endParaRPr lang="en-US" dirty="0"/>
          </a:p>
        </p:txBody>
      </p:sp>
      <p:sp>
        <p:nvSpPr>
          <p:cNvPr id="4" name="Slide Number Placeholder 3"/>
          <p:cNvSpPr>
            <a:spLocks noGrp="1"/>
          </p:cNvSpPr>
          <p:nvPr>
            <p:ph type="sldNum" sz="quarter" idx="12"/>
          </p:nvPr>
        </p:nvSpPr>
        <p:spPr/>
        <p:txBody>
          <a:bodyPr/>
          <a:lstStyle/>
          <a:p>
            <a:fld id="{DC40CF1A-DFDC-4619-A544-563ED4251C22}" type="slidenum">
              <a:rPr lang="en-US" smtClean="0"/>
              <a:t>54</a:t>
            </a:fld>
            <a:endParaRPr lang="en-US"/>
          </a:p>
        </p:txBody>
      </p:sp>
    </p:spTree>
    <p:custDataLst>
      <p:tags r:id="rId1"/>
    </p:custDataLst>
    <p:extLst>
      <p:ext uri="{BB962C8B-B14F-4D97-AF65-F5344CB8AC3E}">
        <p14:creationId xmlns:p14="http://schemas.microsoft.com/office/powerpoint/2010/main" val="1972396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Additional Resources</a:t>
            </a:r>
            <a:endParaRPr lang="en-US" dirty="0"/>
          </a:p>
        </p:txBody>
      </p:sp>
      <p:sp>
        <p:nvSpPr>
          <p:cNvPr id="3" name="Content Placeholder 2"/>
          <p:cNvSpPr>
            <a:spLocks noGrp="1"/>
          </p:cNvSpPr>
          <p:nvPr>
            <p:ph idx="1"/>
          </p:nvPr>
        </p:nvSpPr>
        <p:spPr/>
        <p:txBody>
          <a:bodyPr>
            <a:normAutofit/>
          </a:bodyPr>
          <a:lstStyle/>
          <a:p>
            <a:r>
              <a:rPr lang="en-US" dirty="0">
                <a:hlinkClick r:id="rId3"/>
              </a:rPr>
              <a:t>FOIA Council </a:t>
            </a:r>
            <a:r>
              <a:rPr lang="en-US" dirty="0"/>
              <a:t>– Contact us with any FOIA questions</a:t>
            </a:r>
          </a:p>
          <a:p>
            <a:pPr lvl="1"/>
            <a:r>
              <a:rPr lang="en-US" dirty="0"/>
              <a:t>Telephone (toll free) 866-448-4100</a:t>
            </a:r>
          </a:p>
          <a:p>
            <a:pPr lvl="1"/>
            <a:r>
              <a:rPr lang="en-US" dirty="0"/>
              <a:t>Telephone (Richmond) 804-698-1810</a:t>
            </a:r>
          </a:p>
          <a:p>
            <a:pPr lvl="1"/>
            <a:r>
              <a:rPr lang="en-US" dirty="0"/>
              <a:t>Email: foiacouncil@dls.virginia.gov</a:t>
            </a:r>
          </a:p>
          <a:p>
            <a:r>
              <a:rPr lang="en-US" dirty="0">
                <a:hlinkClick r:id="rId4"/>
              </a:rPr>
              <a:t>Library of Virginia </a:t>
            </a:r>
            <a:r>
              <a:rPr lang="en-US" dirty="0"/>
              <a:t>Records Management Section (for records retention questions under the Public Records Act)</a:t>
            </a:r>
          </a:p>
          <a:p>
            <a:endParaRPr lang="en-US" dirty="0"/>
          </a:p>
          <a:p>
            <a:endParaRPr lang="en-US" dirty="0"/>
          </a:p>
        </p:txBody>
      </p:sp>
      <p:sp>
        <p:nvSpPr>
          <p:cNvPr id="4" name="Slide Number Placeholder 3"/>
          <p:cNvSpPr>
            <a:spLocks noGrp="1"/>
          </p:cNvSpPr>
          <p:nvPr>
            <p:ph type="sldNum" sz="quarter" idx="12"/>
          </p:nvPr>
        </p:nvSpPr>
        <p:spPr/>
        <p:txBody>
          <a:bodyPr/>
          <a:lstStyle/>
          <a:p>
            <a:fld id="{DC40CF1A-DFDC-4619-A544-563ED4251C22}" type="slidenum">
              <a:rPr lang="en-US" smtClean="0"/>
              <a:t>55</a:t>
            </a:fld>
            <a:endParaRPr lang="en-US"/>
          </a:p>
        </p:txBody>
      </p:sp>
    </p:spTree>
    <p:custDataLst>
      <p:tags r:id="rId1"/>
    </p:custDataLst>
    <p:extLst>
      <p:ext uri="{BB962C8B-B14F-4D97-AF65-F5344CB8AC3E}">
        <p14:creationId xmlns:p14="http://schemas.microsoft.com/office/powerpoint/2010/main" val="1330360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Additional Resources </a:t>
            </a:r>
            <a:br>
              <a:rPr lang="en-US" dirty="0"/>
            </a:br>
            <a:r>
              <a:rPr lang="en-US" sz="2000" dirty="0"/>
              <a:t>(continued)</a:t>
            </a:r>
            <a:r>
              <a:rPr lang="en-US" dirty="0"/>
              <a:t/>
            </a:r>
            <a:br>
              <a:rPr lang="en-US" dirty="0"/>
            </a:br>
            <a:endParaRPr lang="en-US" dirty="0"/>
          </a:p>
        </p:txBody>
      </p:sp>
      <p:sp>
        <p:nvSpPr>
          <p:cNvPr id="3" name="Content Placeholder 2"/>
          <p:cNvSpPr>
            <a:spLocks noGrp="1"/>
          </p:cNvSpPr>
          <p:nvPr>
            <p:ph idx="1"/>
          </p:nvPr>
        </p:nvSpPr>
        <p:spPr/>
        <p:txBody>
          <a:bodyPr/>
          <a:lstStyle/>
          <a:p>
            <a:r>
              <a:rPr lang="en-US" dirty="0"/>
              <a:t>For members of municipal councils, county boards of supervisors, and school boards:</a:t>
            </a:r>
          </a:p>
          <a:p>
            <a:r>
              <a:rPr lang="en-US" dirty="0">
                <a:hlinkClick r:id="rId3"/>
              </a:rPr>
              <a:t>Virginia Municipal League</a:t>
            </a:r>
            <a:endParaRPr lang="en-US" dirty="0"/>
          </a:p>
          <a:p>
            <a:r>
              <a:rPr lang="en-US" dirty="0">
                <a:hlinkClick r:id="rId4"/>
              </a:rPr>
              <a:t>Virginia Association of </a:t>
            </a:r>
            <a:r>
              <a:rPr lang="en-US" dirty="0" smtClean="0">
                <a:hlinkClick r:id="rId4"/>
              </a:rPr>
              <a:t>Counties</a:t>
            </a:r>
          </a:p>
          <a:p>
            <a:r>
              <a:rPr lang="en-US" dirty="0" smtClean="0">
                <a:hlinkClick r:id="rId5"/>
              </a:rPr>
              <a:t>Virginia School Boards Association</a:t>
            </a:r>
            <a:endParaRPr lang="en-US" dirty="0"/>
          </a:p>
        </p:txBody>
      </p:sp>
      <p:sp>
        <p:nvSpPr>
          <p:cNvPr id="4" name="Slide Number Placeholder 3"/>
          <p:cNvSpPr>
            <a:spLocks noGrp="1"/>
          </p:cNvSpPr>
          <p:nvPr>
            <p:ph type="sldNum" sz="quarter" idx="12"/>
          </p:nvPr>
        </p:nvSpPr>
        <p:spPr/>
        <p:txBody>
          <a:bodyPr/>
          <a:lstStyle/>
          <a:p>
            <a:fld id="{DC40CF1A-DFDC-4619-A544-563ED4251C22}" type="slidenum">
              <a:rPr lang="en-US" smtClean="0"/>
              <a:t>56</a:t>
            </a:fld>
            <a:endParaRPr lang="en-US"/>
          </a:p>
        </p:txBody>
      </p:sp>
    </p:spTree>
    <p:custDataLst>
      <p:tags r:id="rId1"/>
    </p:custDataLst>
    <p:extLst>
      <p:ext uri="{BB962C8B-B14F-4D97-AF65-F5344CB8AC3E}">
        <p14:creationId xmlns:p14="http://schemas.microsoft.com/office/powerpoint/2010/main" val="836470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Additional Resources </a:t>
            </a:r>
            <a:br>
              <a:rPr lang="en-US" dirty="0"/>
            </a:br>
            <a:r>
              <a:rPr lang="en-US" sz="2000" dirty="0"/>
              <a:t>(continued)</a:t>
            </a:r>
            <a:r>
              <a:rPr lang="en-US" dirty="0"/>
              <a:t/>
            </a:r>
            <a:br>
              <a:rPr lang="en-US" dirty="0"/>
            </a:b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r>
              <a:rPr lang="en-US" dirty="0" smtClean="0"/>
              <a:t>For constitutional officers:</a:t>
            </a:r>
          </a:p>
          <a:p>
            <a:r>
              <a:rPr lang="en-US" dirty="0" smtClean="0">
                <a:hlinkClick r:id="rId3"/>
              </a:rPr>
              <a:t>State </a:t>
            </a:r>
            <a:r>
              <a:rPr lang="en-US" dirty="0">
                <a:hlinkClick r:id="rId3"/>
              </a:rPr>
              <a:t>Compensation </a:t>
            </a:r>
            <a:r>
              <a:rPr lang="en-US" dirty="0" smtClean="0">
                <a:hlinkClick r:id="rId3"/>
              </a:rPr>
              <a:t>Board</a:t>
            </a:r>
            <a:endParaRPr lang="en-US" dirty="0" smtClean="0"/>
          </a:p>
          <a:p>
            <a:r>
              <a:rPr lang="en-US" dirty="0">
                <a:hlinkClick r:id="rId4"/>
              </a:rPr>
              <a:t>Virginia Sheriffs’ Association</a:t>
            </a:r>
            <a:endParaRPr lang="en-US" dirty="0"/>
          </a:p>
          <a:p>
            <a:r>
              <a:rPr lang="en-US" dirty="0" smtClean="0">
                <a:hlinkClick r:id="rId5"/>
              </a:rPr>
              <a:t>Commonwealth’s </a:t>
            </a:r>
            <a:r>
              <a:rPr lang="en-US" dirty="0">
                <a:hlinkClick r:id="rId5"/>
              </a:rPr>
              <a:t>Attorneys’ Services </a:t>
            </a:r>
            <a:r>
              <a:rPr lang="en-US" dirty="0" smtClean="0">
                <a:hlinkClick r:id="rId5"/>
              </a:rPr>
              <a:t>Council</a:t>
            </a:r>
            <a:endParaRPr lang="en-US" dirty="0" smtClean="0"/>
          </a:p>
          <a:p>
            <a:r>
              <a:rPr lang="en-US" dirty="0">
                <a:hlinkClick r:id="rId6"/>
              </a:rPr>
              <a:t>Treasurers' Association of </a:t>
            </a:r>
            <a:r>
              <a:rPr lang="en-US" dirty="0" smtClean="0">
                <a:hlinkClick r:id="rId6"/>
              </a:rPr>
              <a:t>Virginia</a:t>
            </a:r>
            <a:endParaRPr lang="en-US" dirty="0" smtClean="0"/>
          </a:p>
          <a:p>
            <a:r>
              <a:rPr lang="en-US" dirty="0" smtClean="0">
                <a:hlinkClick r:id="rId7"/>
              </a:rPr>
              <a:t>Commissioners </a:t>
            </a:r>
            <a:r>
              <a:rPr lang="en-US" dirty="0">
                <a:hlinkClick r:id="rId7"/>
              </a:rPr>
              <a:t>of the Revenue Association of </a:t>
            </a:r>
            <a:r>
              <a:rPr lang="en-US" dirty="0" smtClean="0">
                <a:hlinkClick r:id="rId7"/>
              </a:rPr>
              <a:t>Virginia</a:t>
            </a:r>
            <a:endParaRPr lang="en-US" dirty="0" smtClean="0"/>
          </a:p>
          <a:p>
            <a:r>
              <a:rPr lang="en-US" dirty="0" smtClean="0">
                <a:hlinkClick r:id="rId8"/>
              </a:rPr>
              <a:t>Office of the Executive Secretary of the Supreme Court of Virginia</a:t>
            </a:r>
            <a:endParaRPr lang="en-US" dirty="0" smtClean="0"/>
          </a:p>
          <a:p>
            <a:r>
              <a:rPr lang="en-US" dirty="0" smtClean="0">
                <a:hlinkClick r:id="rId9"/>
              </a:rPr>
              <a:t>Virginia Court Clerks Association</a:t>
            </a:r>
            <a:endParaRPr lang="en-US" dirty="0" smtClean="0"/>
          </a:p>
          <a:p>
            <a:endParaRPr lang="en-US" dirty="0"/>
          </a:p>
        </p:txBody>
      </p:sp>
      <p:sp>
        <p:nvSpPr>
          <p:cNvPr id="4" name="Slide Number Placeholder 3"/>
          <p:cNvSpPr>
            <a:spLocks noGrp="1"/>
          </p:cNvSpPr>
          <p:nvPr>
            <p:ph type="sldNum" sz="quarter" idx="12"/>
          </p:nvPr>
        </p:nvSpPr>
        <p:spPr/>
        <p:txBody>
          <a:bodyPr/>
          <a:lstStyle/>
          <a:p>
            <a:fld id="{DC40CF1A-DFDC-4619-A544-563ED4251C22}" type="slidenum">
              <a:rPr lang="en-US" smtClean="0"/>
              <a:t>57</a:t>
            </a:fld>
            <a:endParaRPr lang="en-US"/>
          </a:p>
        </p:txBody>
      </p:sp>
    </p:spTree>
    <p:custDataLst>
      <p:tags r:id="rId1"/>
    </p:custDataLst>
    <p:extLst>
      <p:ext uri="{BB962C8B-B14F-4D97-AF65-F5344CB8AC3E}">
        <p14:creationId xmlns:p14="http://schemas.microsoft.com/office/powerpoint/2010/main" val="3653659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sz="4000" dirty="0" smtClean="0"/>
              <a:t>FOIA Requirements for Local </a:t>
            </a:r>
            <a:r>
              <a:rPr lang="en-US" sz="4000" dirty="0" smtClean="0"/>
              <a:t>Officials</a:t>
            </a:r>
            <a:endParaRPr lang="en-US" sz="4000" dirty="0"/>
          </a:p>
        </p:txBody>
      </p:sp>
      <p:sp>
        <p:nvSpPr>
          <p:cNvPr id="6" name="Subtitle 5"/>
          <p:cNvSpPr>
            <a:spLocks noGrp="1"/>
          </p:cNvSpPr>
          <p:nvPr>
            <p:ph type="subTitle" idx="1"/>
          </p:nvPr>
        </p:nvSpPr>
        <p:spPr/>
        <p:txBody>
          <a:bodyPr>
            <a:normAutofit lnSpcReduction="10000"/>
          </a:bodyPr>
          <a:lstStyle/>
          <a:p>
            <a:r>
              <a:rPr lang="en-US" dirty="0"/>
              <a:t>Note: Constitutional officers are subject to FOIA for records purposes only</a:t>
            </a:r>
            <a:r>
              <a:rPr lang="en-US" dirty="0" smtClean="0"/>
              <a:t>. Other </a:t>
            </a:r>
            <a:r>
              <a:rPr lang="en-US" dirty="0"/>
              <a:t>local </a:t>
            </a:r>
            <a:r>
              <a:rPr lang="en-US" dirty="0" smtClean="0"/>
              <a:t>officials who are members of public bodies are </a:t>
            </a:r>
            <a:r>
              <a:rPr lang="en-US" dirty="0"/>
              <a:t>generally subject to both the records and meetings provisions of FOIA.</a:t>
            </a:r>
          </a:p>
        </p:txBody>
      </p:sp>
      <p:sp>
        <p:nvSpPr>
          <p:cNvPr id="4" name="Slide Number Placeholder 3"/>
          <p:cNvSpPr>
            <a:spLocks noGrp="1"/>
          </p:cNvSpPr>
          <p:nvPr>
            <p:ph type="sldNum" sz="quarter" idx="12"/>
          </p:nvPr>
        </p:nvSpPr>
        <p:spPr/>
        <p:txBody>
          <a:bodyPr/>
          <a:lstStyle/>
          <a:p>
            <a:fld id="{DC40CF1A-DFDC-4619-A544-563ED4251C22}" type="slidenum">
              <a:rPr lang="en-US" smtClean="0"/>
              <a:t>6</a:t>
            </a:fld>
            <a:endParaRPr lang="en-US"/>
          </a:p>
        </p:txBody>
      </p:sp>
    </p:spTree>
    <p:custDataLst>
      <p:tags r:id="rId1"/>
    </p:custDataLst>
    <p:extLst>
      <p:ext uri="{BB962C8B-B14F-4D97-AF65-F5344CB8AC3E}">
        <p14:creationId xmlns:p14="http://schemas.microsoft.com/office/powerpoint/2010/main" val="230130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Requirements for Local </a:t>
            </a:r>
            <a:r>
              <a:rPr lang="en-US" dirty="0" smtClean="0"/>
              <a:t>Officials </a:t>
            </a:r>
            <a:br>
              <a:rPr lang="en-US" dirty="0" smtClean="0"/>
            </a:br>
            <a:r>
              <a:rPr lang="en-US" sz="2000" dirty="0" smtClean="0"/>
              <a:t>§ </a:t>
            </a:r>
            <a:r>
              <a:rPr lang="en-US" sz="2000" dirty="0">
                <a:hlinkClick r:id="rId3"/>
              </a:rPr>
              <a:t>2.2-3704.3</a:t>
            </a:r>
            <a:endParaRPr lang="en-US" sz="2000" dirty="0"/>
          </a:p>
        </p:txBody>
      </p:sp>
      <p:sp>
        <p:nvSpPr>
          <p:cNvPr id="3" name="Content Placeholder 2"/>
          <p:cNvSpPr>
            <a:spLocks noGrp="1"/>
          </p:cNvSpPr>
          <p:nvPr>
            <p:ph idx="1"/>
          </p:nvPr>
        </p:nvSpPr>
        <p:spPr/>
        <p:txBody>
          <a:bodyPr>
            <a:normAutofit/>
          </a:bodyPr>
          <a:lstStyle/>
          <a:p>
            <a:r>
              <a:rPr lang="en-US" dirty="0" smtClean="0"/>
              <a:t>Which local officials must receive training?</a:t>
            </a:r>
          </a:p>
          <a:p>
            <a:r>
              <a:rPr lang="en-US" dirty="0" smtClean="0"/>
              <a:t>Local elected officials; and</a:t>
            </a:r>
          </a:p>
          <a:p>
            <a:r>
              <a:rPr lang="en-US" dirty="0" smtClean="0"/>
              <a:t>The </a:t>
            </a:r>
            <a:r>
              <a:rPr lang="en-US" dirty="0"/>
              <a:t>executive director and members of each industrial development authority and economic development </a:t>
            </a:r>
            <a:r>
              <a:rPr lang="en-US" dirty="0" smtClean="0"/>
              <a:t>authority; and</a:t>
            </a:r>
          </a:p>
          <a:p>
            <a:r>
              <a:rPr lang="en-US" dirty="0" smtClean="0"/>
              <a:t>Members </a:t>
            </a:r>
            <a:r>
              <a:rPr lang="en-US" dirty="0"/>
              <a:t>of any boards governing any authority established pursuant to the Park Authorities </a:t>
            </a:r>
            <a:r>
              <a:rPr lang="en-US" dirty="0" smtClean="0"/>
              <a:t>Act.</a:t>
            </a:r>
            <a:endParaRPr lang="en-US" dirty="0"/>
          </a:p>
          <a:p>
            <a:endParaRPr lang="en-US" dirty="0" smtClean="0"/>
          </a:p>
          <a:p>
            <a:endParaRPr lang="en-US" dirty="0" smtClean="0"/>
          </a:p>
          <a:p>
            <a:endParaRPr lang="en-US" dirty="0"/>
          </a:p>
        </p:txBody>
      </p:sp>
      <p:sp>
        <p:nvSpPr>
          <p:cNvPr id="4" name="Slide Number Placeholder 3"/>
          <p:cNvSpPr>
            <a:spLocks noGrp="1"/>
          </p:cNvSpPr>
          <p:nvPr>
            <p:ph type="sldNum" sz="quarter" idx="12"/>
          </p:nvPr>
        </p:nvSpPr>
        <p:spPr/>
        <p:txBody>
          <a:bodyPr/>
          <a:lstStyle/>
          <a:p>
            <a:fld id="{DC40CF1A-DFDC-4619-A544-563ED4251C22}" type="slidenum">
              <a:rPr lang="en-US" smtClean="0"/>
              <a:t>7</a:t>
            </a:fld>
            <a:endParaRPr lang="en-US"/>
          </a:p>
        </p:txBody>
      </p:sp>
    </p:spTree>
    <p:custDataLst>
      <p:tags r:id="rId1"/>
    </p:custDataLst>
    <p:extLst>
      <p:ext uri="{BB962C8B-B14F-4D97-AF65-F5344CB8AC3E}">
        <p14:creationId xmlns:p14="http://schemas.microsoft.com/office/powerpoint/2010/main" val="4088452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Requirements for Local </a:t>
            </a:r>
            <a:r>
              <a:rPr lang="en-US" dirty="0" smtClean="0"/>
              <a:t>Officials </a:t>
            </a:r>
            <a:br>
              <a:rPr lang="en-US" dirty="0" smtClean="0"/>
            </a:br>
            <a:r>
              <a:rPr lang="en-US" sz="2000" dirty="0" smtClean="0"/>
              <a:t>(continued) § </a:t>
            </a:r>
            <a:r>
              <a:rPr lang="en-US" sz="2000" dirty="0">
                <a:hlinkClick r:id="rId3"/>
              </a:rPr>
              <a:t>2.2-3704.3</a:t>
            </a:r>
            <a:endParaRPr lang="en-US" sz="2000" dirty="0"/>
          </a:p>
        </p:txBody>
      </p:sp>
      <p:sp>
        <p:nvSpPr>
          <p:cNvPr id="3" name="Content Placeholder 2"/>
          <p:cNvSpPr>
            <a:spLocks noGrp="1"/>
          </p:cNvSpPr>
          <p:nvPr>
            <p:ph idx="1"/>
          </p:nvPr>
        </p:nvSpPr>
        <p:spPr/>
        <p:txBody>
          <a:bodyPr>
            <a:normAutofit fontScale="92500" lnSpcReduction="20000"/>
          </a:bodyPr>
          <a:lstStyle/>
          <a:p>
            <a:r>
              <a:rPr lang="en-US" dirty="0" smtClean="0"/>
              <a:t>Receive FOIA training from the FOIA Council or your local government attorney within two months of assuming office</a:t>
            </a:r>
          </a:p>
          <a:p>
            <a:r>
              <a:rPr lang="en-US" dirty="0" smtClean="0"/>
              <a:t>Training may be presented live or online</a:t>
            </a:r>
          </a:p>
          <a:p>
            <a:r>
              <a:rPr lang="en-US" dirty="0" smtClean="0"/>
              <a:t>Receive training again at least once every two (2) years since last training</a:t>
            </a:r>
          </a:p>
          <a:p>
            <a:r>
              <a:rPr lang="en-US" dirty="0" smtClean="0"/>
              <a:t>Clerk of the public body must keep records of training (name of the official, date of the training) for five years</a:t>
            </a:r>
          </a:p>
          <a:p>
            <a:r>
              <a:rPr lang="en-US" dirty="0" smtClean="0"/>
              <a:t>Note: There is no requirement to report training to the FOIA Council, only to keep your own records </a:t>
            </a:r>
          </a:p>
          <a:p>
            <a:endParaRPr lang="en-US" dirty="0" smtClean="0"/>
          </a:p>
          <a:p>
            <a:endParaRPr lang="en-US" dirty="0"/>
          </a:p>
        </p:txBody>
      </p:sp>
      <p:sp>
        <p:nvSpPr>
          <p:cNvPr id="4" name="Slide Number Placeholder 3"/>
          <p:cNvSpPr>
            <a:spLocks noGrp="1"/>
          </p:cNvSpPr>
          <p:nvPr>
            <p:ph type="sldNum" sz="quarter" idx="12"/>
          </p:nvPr>
        </p:nvSpPr>
        <p:spPr/>
        <p:txBody>
          <a:bodyPr/>
          <a:lstStyle/>
          <a:p>
            <a:fld id="{DC40CF1A-DFDC-4619-A544-563ED4251C22}" type="slidenum">
              <a:rPr lang="en-US" smtClean="0"/>
              <a:t>8</a:t>
            </a:fld>
            <a:endParaRPr lang="en-US"/>
          </a:p>
        </p:txBody>
      </p:sp>
    </p:spTree>
    <p:custDataLst>
      <p:tags r:id="rId1"/>
    </p:custDataLst>
    <p:extLst>
      <p:ext uri="{BB962C8B-B14F-4D97-AF65-F5344CB8AC3E}">
        <p14:creationId xmlns:p14="http://schemas.microsoft.com/office/powerpoint/2010/main" val="3017266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Requirements for Local </a:t>
            </a:r>
            <a:r>
              <a:rPr lang="en-US" dirty="0" smtClean="0"/>
              <a:t>Officials</a:t>
            </a:r>
            <a:r>
              <a:rPr lang="en-US" dirty="0" smtClean="0"/>
              <a:t/>
            </a:r>
            <a:br>
              <a:rPr lang="en-US" dirty="0" smtClean="0"/>
            </a:br>
            <a:r>
              <a:rPr lang="en-US" sz="2000" dirty="0"/>
              <a:t>(continued) – § </a:t>
            </a:r>
            <a:r>
              <a:rPr lang="en-US" sz="2000" dirty="0">
                <a:hlinkClick r:id="rId3"/>
              </a:rPr>
              <a:t>2.2-3702</a:t>
            </a:r>
            <a:endParaRPr lang="en-US" sz="2000" dirty="0"/>
          </a:p>
        </p:txBody>
      </p:sp>
      <p:sp>
        <p:nvSpPr>
          <p:cNvPr id="3" name="Content Placeholder 2"/>
          <p:cNvSpPr>
            <a:spLocks noGrp="1"/>
          </p:cNvSpPr>
          <p:nvPr>
            <p:ph idx="1"/>
          </p:nvPr>
        </p:nvSpPr>
        <p:spPr/>
        <p:txBody>
          <a:bodyPr>
            <a:normAutofit/>
          </a:bodyPr>
          <a:lstStyle/>
          <a:p>
            <a:r>
              <a:rPr lang="en-US" dirty="0"/>
              <a:t>All elected, reelected, appointed, and reappointed officials must:</a:t>
            </a:r>
          </a:p>
          <a:p>
            <a:r>
              <a:rPr lang="en-US" dirty="0" smtClean="0"/>
              <a:t>Be </a:t>
            </a:r>
            <a:r>
              <a:rPr lang="en-US" dirty="0"/>
              <a:t>furnished by the public body's administrator or legal counsel with a copy of FOIA within two weeks following election, reelection, appointment, or reappointment; and</a:t>
            </a:r>
          </a:p>
          <a:p>
            <a:r>
              <a:rPr lang="en-US" dirty="0"/>
              <a:t>R</a:t>
            </a:r>
            <a:r>
              <a:rPr lang="en-US" dirty="0" smtClean="0"/>
              <a:t>ead </a:t>
            </a:r>
            <a:r>
              <a:rPr lang="en-US" dirty="0"/>
              <a:t>and become familiar with the provisions of FOIA</a:t>
            </a:r>
            <a:r>
              <a:rPr lang="en-US" dirty="0" smtClean="0"/>
              <a:t>.</a:t>
            </a:r>
            <a:endParaRPr lang="en-US" dirty="0"/>
          </a:p>
          <a:p>
            <a:r>
              <a:rPr lang="en-US" dirty="0"/>
              <a:t>A current copy of FOIA may be found on the </a:t>
            </a:r>
            <a:r>
              <a:rPr lang="en-US" u="sng" dirty="0">
                <a:hlinkClick r:id="rId4"/>
              </a:rPr>
              <a:t>FOIA Council website</a:t>
            </a:r>
            <a:r>
              <a:rPr lang="en-US" u="sng" dirty="0"/>
              <a:t>.</a:t>
            </a:r>
          </a:p>
        </p:txBody>
      </p:sp>
      <p:sp>
        <p:nvSpPr>
          <p:cNvPr id="4" name="Slide Number Placeholder 3"/>
          <p:cNvSpPr>
            <a:spLocks noGrp="1"/>
          </p:cNvSpPr>
          <p:nvPr>
            <p:ph type="sldNum" sz="quarter" idx="12"/>
          </p:nvPr>
        </p:nvSpPr>
        <p:spPr/>
        <p:txBody>
          <a:bodyPr/>
          <a:lstStyle/>
          <a:p>
            <a:fld id="{DC40CF1A-DFDC-4619-A544-563ED4251C22}" type="slidenum">
              <a:rPr lang="en-US" smtClean="0"/>
              <a:t>9</a:t>
            </a:fld>
            <a:endParaRPr lang="en-US"/>
          </a:p>
        </p:txBody>
      </p:sp>
    </p:spTree>
    <p:custDataLst>
      <p:tags r:id="rId1"/>
    </p:custDataLst>
    <p:extLst>
      <p:ext uri="{BB962C8B-B14F-4D97-AF65-F5344CB8AC3E}">
        <p14:creationId xmlns:p14="http://schemas.microsoft.com/office/powerpoint/2010/main" val="2721028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DESIGN_ID_ORGANIC" val="1TcDzsnh"/>
  <p:tag name="ARTICULATE_SLIDE_THUMBNAIL_REFRESH" val="1"/>
  <p:tag name="ARTICULATE_PROJECT_OPEN" val="0"/>
  <p:tag name="ARTICULATE_SLIDE_COUNT" val="57"/>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Custom 1">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0070C0"/>
      </a:hlink>
      <a:folHlink>
        <a:srgbClr val="7030A0"/>
      </a:folHlink>
    </a:clrScheme>
    <a:fontScheme name="Custom 2">
      <a:majorFont>
        <a:latin typeface="Open Sans"/>
        <a:ea typeface=""/>
        <a:cs typeface=""/>
      </a:majorFont>
      <a:minorFont>
        <a:latin typeface="Open Sans"/>
        <a:ea typeface=""/>
        <a:cs typeface=""/>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31906</TotalTime>
  <Words>4115</Words>
  <Application>Microsoft Office PowerPoint</Application>
  <PresentationFormat>Widescreen</PresentationFormat>
  <Paragraphs>441</Paragraphs>
  <Slides>57</Slides>
  <Notes>24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57</vt:i4>
      </vt:variant>
    </vt:vector>
  </HeadingPairs>
  <TitlesOfParts>
    <vt:vector size="63" baseType="lpstr">
      <vt:lpstr>Arial</vt:lpstr>
      <vt:lpstr>Calibri</vt:lpstr>
      <vt:lpstr>Microsoft Sans Serif</vt:lpstr>
      <vt:lpstr>Open Sans</vt:lpstr>
      <vt:lpstr>Symbol</vt:lpstr>
      <vt:lpstr>Organic</vt:lpstr>
      <vt:lpstr>The Virginia Freedom of Information Act (FOIA)  For Local Officials</vt:lpstr>
      <vt:lpstr>Training Contents</vt:lpstr>
      <vt:lpstr>Introduction</vt:lpstr>
      <vt:lpstr>About the FOIA Council §§ 30-178 through 30-181</vt:lpstr>
      <vt:lpstr>Purpose &amp; Policy of FOIA § 2.2-3700</vt:lpstr>
      <vt:lpstr>FOIA Requirements for Local Officials</vt:lpstr>
      <vt:lpstr>Requirements for Local Officials  § 2.2-3704.3</vt:lpstr>
      <vt:lpstr>Requirements for Local Officials  (continued) § 2.2-3704.3</vt:lpstr>
      <vt:lpstr>Requirements for Local Officials (continued) – § 2.2-3702</vt:lpstr>
      <vt:lpstr>Other Laws May Also Apply</vt:lpstr>
      <vt:lpstr>Examples of Other Laws </vt:lpstr>
      <vt:lpstr>Public Records</vt:lpstr>
      <vt:lpstr>Introduction to Records &amp; FOIA</vt:lpstr>
      <vt:lpstr>Debunking FOIA myths</vt:lpstr>
      <vt:lpstr>Who has the right to make a request under Virginia FOIA?</vt:lpstr>
      <vt:lpstr>Requests from out-of-state </vt:lpstr>
      <vt:lpstr>Requesting Public Records  </vt:lpstr>
      <vt:lpstr>Responding to Requests for Public Records</vt:lpstr>
      <vt:lpstr>Five Responses</vt:lpstr>
      <vt:lpstr>Exemptions &amp; Redaction § 2.2-3704.01 </vt:lpstr>
      <vt:lpstr>Charges for Records Requests</vt:lpstr>
      <vt:lpstr>Charges for Records Requests (continued)</vt:lpstr>
      <vt:lpstr>Exemptions of General Application</vt:lpstr>
      <vt:lpstr>Public Meetings</vt:lpstr>
      <vt:lpstr>Introduction to Meetings under FOIA</vt:lpstr>
      <vt:lpstr>Definition of “Public Body” § 2.2-3701</vt:lpstr>
      <vt:lpstr>Definition of “public body” (continued) </vt:lpstr>
      <vt:lpstr>Definition of “meeting” § 2.2-3701</vt:lpstr>
      <vt:lpstr>Definition of “meeting” - Exceptions</vt:lpstr>
      <vt:lpstr>Open Meetings - Requirements</vt:lpstr>
      <vt:lpstr>Notice Requirements § 2.2-3707</vt:lpstr>
      <vt:lpstr>Notice Requirements (continued) </vt:lpstr>
      <vt:lpstr>What does it mean for a meeting to be open to the public?</vt:lpstr>
      <vt:lpstr>Meeting Minutes</vt:lpstr>
      <vt:lpstr>Meeting Minutes (continued)</vt:lpstr>
      <vt:lpstr>Agendas</vt:lpstr>
      <vt:lpstr>Closed Meeting Procedures</vt:lpstr>
      <vt:lpstr>Motion to Enter into a Closed Meeting § 2.2-3712 (A) </vt:lpstr>
      <vt:lpstr>Closed Meeting Discussions § 2.2-3712</vt:lpstr>
      <vt:lpstr>Certification of a Closed Meeting § 2.2-3712 (D)</vt:lpstr>
      <vt:lpstr>Voting – §§ 2.2-3710 &amp; 2.2-3711 (B)</vt:lpstr>
      <vt:lpstr>Commonly Used Exemptions (Note: All meeting exemptions in FOIA are set out in § 2.2-3711.) </vt:lpstr>
      <vt:lpstr>Electronic Meetings  §§ 2.2-3708.2 and 2.2-3708.3</vt:lpstr>
      <vt:lpstr>Electronic Meetings  Remote participation (may be used by any public body) - § 2.2-3708.3</vt:lpstr>
      <vt:lpstr>Electronic Meetings  All-virtual public meetings - § 2.2-3708.3</vt:lpstr>
      <vt:lpstr>Electronic Meetings  During declared states of emergency (§ 2.2-3708.2 and State Budget)</vt:lpstr>
      <vt:lpstr>Electronic Meetings  (continued) </vt:lpstr>
      <vt:lpstr>A note about FOIA &amp; Social Media</vt:lpstr>
      <vt:lpstr>Remedies and Penalties</vt:lpstr>
      <vt:lpstr>Enforcement is through the courts § 2.2-3713</vt:lpstr>
      <vt:lpstr>Petition for mandamus or injunction (continued)</vt:lpstr>
      <vt:lpstr>Willful &amp; Knowing Violations § 2.2-3714 (A)</vt:lpstr>
      <vt:lpstr>Improper alteration or destruction of public records - § 2.2-3714 (B)</vt:lpstr>
      <vt:lpstr>Improper certification of closed meetings - § 2.2-3714 (C) </vt:lpstr>
      <vt:lpstr>Additional Resources</vt:lpstr>
      <vt:lpstr>Additional Resources  (continued) </vt:lpstr>
      <vt:lpstr>Additional Resources  (continued)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Access to Public Records</dc:title>
  <dc:creator>Ashley Binns</dc:creator>
  <cp:lastModifiedBy>AGernhardt</cp:lastModifiedBy>
  <cp:revision>153</cp:revision>
  <cp:lastPrinted>2019-05-13T19:40:22Z</cp:lastPrinted>
  <dcterms:created xsi:type="dcterms:W3CDTF">2019-02-28T15:06:12Z</dcterms:created>
  <dcterms:modified xsi:type="dcterms:W3CDTF">2023-11-01T14:50:00Z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D8F45F43-2854-4C16-BF0B-82DB89554BA5</vt:lpwstr>
  </property>
  <property fmtid="{D5CDD505-2E9C-101B-9397-08002B2CF9AE}" pid="3" name="ArticulatePath">
    <vt:lpwstr>Access to Public Records</vt:lpwstr>
  </property>
</Properties>
</file>