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notesSlides/notesSlide7.xml" ContentType="application/vnd.openxmlformats-officedocument.presentationml.notesSlide+xml"/>
  <Override PartName="/ppt/tags/tag10.xml" ContentType="application/vnd.openxmlformats-officedocument.presentationml.tags+xml"/>
  <Override PartName="/ppt/notesSlides/notesSlide8.xml" ContentType="application/vnd.openxmlformats-officedocument.presentationml.notesSlide+xml"/>
  <Override PartName="/ppt/tags/tag11.xml" ContentType="application/vnd.openxmlformats-officedocument.presentationml.tags+xml"/>
  <Override PartName="/ppt/notesSlides/notesSlide9.xml" ContentType="application/vnd.openxmlformats-officedocument.presentationml.notesSlide+xml"/>
  <Override PartName="/ppt/tags/tag12.xml" ContentType="application/vnd.openxmlformats-officedocument.presentationml.tags+xml"/>
  <Override PartName="/ppt/notesSlides/notesSlide10.xml" ContentType="application/vnd.openxmlformats-officedocument.presentationml.notesSlide+xml"/>
  <Override PartName="/ppt/tags/tag13.xml" ContentType="application/vnd.openxmlformats-officedocument.presentationml.tags+xml"/>
  <Override PartName="/ppt/notesSlides/notesSlide11.xml" ContentType="application/vnd.openxmlformats-officedocument.presentationml.notesSlide+xml"/>
  <Override PartName="/ppt/tags/tag14.xml" ContentType="application/vnd.openxmlformats-officedocument.presentationml.tags+xml"/>
  <Override PartName="/ppt/notesSlides/notesSlide12.xml" ContentType="application/vnd.openxmlformats-officedocument.presentationml.notesSlide+xml"/>
  <Override PartName="/ppt/tags/tag15.xml" ContentType="application/vnd.openxmlformats-officedocument.presentationml.tags+xml"/>
  <Override PartName="/ppt/notesSlides/notesSlide13.xml" ContentType="application/vnd.openxmlformats-officedocument.presentationml.notesSlide+xml"/>
  <Override PartName="/ppt/tags/tag16.xml" ContentType="application/vnd.openxmlformats-officedocument.presentationml.tags+xml"/>
  <Override PartName="/ppt/notesSlides/notesSlide14.xml" ContentType="application/vnd.openxmlformats-officedocument.presentationml.notesSlide+xml"/>
  <Override PartName="/ppt/tags/tag17.xml" ContentType="application/vnd.openxmlformats-officedocument.presentationml.tags+xml"/>
  <Override PartName="/ppt/notesSlides/notesSlide15.xml" ContentType="application/vnd.openxmlformats-officedocument.presentationml.notesSlide+xml"/>
  <Override PartName="/ppt/tags/tag18.xml" ContentType="application/vnd.openxmlformats-officedocument.presentationml.tags+xml"/>
  <Override PartName="/ppt/notesSlides/notesSlide16.xml" ContentType="application/vnd.openxmlformats-officedocument.presentationml.notesSlide+xml"/>
  <Override PartName="/ppt/tags/tag19.xml" ContentType="application/vnd.openxmlformats-officedocument.presentationml.tags+xml"/>
  <Override PartName="/ppt/notesSlides/notesSlide17.xml" ContentType="application/vnd.openxmlformats-officedocument.presentationml.notesSlide+xml"/>
  <Override PartName="/ppt/tags/tag20.xml" ContentType="application/vnd.openxmlformats-officedocument.presentationml.tags+xml"/>
  <Override PartName="/ppt/notesSlides/notesSlide18.xml" ContentType="application/vnd.openxmlformats-officedocument.presentationml.notesSlide+xml"/>
  <Override PartName="/ppt/tags/tag2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handoutMasterIdLst>
    <p:handoutMasterId r:id="rId23"/>
  </p:handoutMasterIdLst>
  <p:sldIdLst>
    <p:sldId id="256" r:id="rId2"/>
    <p:sldId id="257" r:id="rId3"/>
    <p:sldId id="267" r:id="rId4"/>
    <p:sldId id="258" r:id="rId5"/>
    <p:sldId id="276" r:id="rId6"/>
    <p:sldId id="264" r:id="rId7"/>
    <p:sldId id="265" r:id="rId8"/>
    <p:sldId id="266" r:id="rId9"/>
    <p:sldId id="268" r:id="rId10"/>
    <p:sldId id="273" r:id="rId11"/>
    <p:sldId id="269" r:id="rId12"/>
    <p:sldId id="274" r:id="rId13"/>
    <p:sldId id="272" r:id="rId14"/>
    <p:sldId id="270" r:id="rId15"/>
    <p:sldId id="271" r:id="rId16"/>
    <p:sldId id="259" r:id="rId17"/>
    <p:sldId id="260" r:id="rId18"/>
    <p:sldId id="261" r:id="rId19"/>
    <p:sldId id="262" r:id="rId20"/>
    <p:sldId id="263" r:id="rId21"/>
  </p:sldIdLst>
  <p:sldSz cx="12192000" cy="6858000"/>
  <p:notesSz cx="7315200" cy="9601200"/>
  <p:custDataLst>
    <p:tags r:id="rId24"/>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3120" autoAdjust="0"/>
  </p:normalViewPr>
  <p:slideViewPr>
    <p:cSldViewPr snapToGrid="0">
      <p:cViewPr varScale="1">
        <p:scale>
          <a:sx n="103" d="100"/>
          <a:sy n="103" d="100"/>
        </p:scale>
        <p:origin x="28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r>
              <a:rPr lang="en-US" smtClean="0"/>
              <a:t>VA Freedom of Information Advisory Council</a:t>
            </a:r>
            <a:endParaRPr lang="en-US"/>
          </a:p>
        </p:txBody>
      </p:sp>
      <p:sp>
        <p:nvSpPr>
          <p:cNvPr id="3" name="Date Placeholder 2"/>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r>
              <a:rPr lang="en-US" smtClean="0"/>
              <a:t>Access to Criminal &amp; Other Law Enforcement Records</a:t>
            </a:r>
            <a:endParaRPr lang="en-US"/>
          </a:p>
        </p:txBody>
      </p:sp>
      <p:sp>
        <p:nvSpPr>
          <p:cNvPr id="4" name="Footer Placeholder 3"/>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A94AE999-60A1-4B29-8B9A-06A4830B08C0}" type="slidenum">
              <a:rPr lang="en-US" smtClean="0"/>
              <a:t>‹#›</a:t>
            </a:fld>
            <a:endParaRPr lang="en-US"/>
          </a:p>
        </p:txBody>
      </p:sp>
    </p:spTree>
    <p:extLst>
      <p:ext uri="{BB962C8B-B14F-4D97-AF65-F5344CB8AC3E}">
        <p14:creationId xmlns:p14="http://schemas.microsoft.com/office/powerpoint/2010/main" val="2898745453"/>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r>
              <a:rPr lang="en-US" smtClean="0"/>
              <a:t>VA Freedom of Information Advisory Council</a:t>
            </a:r>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r>
              <a:rPr lang="en-US" smtClean="0"/>
              <a:t>Access to Criminal &amp; Other Law Enforcement Records</a:t>
            </a:r>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F637E2C1-2AA1-4D27-9CFB-5954C94A4084}" type="slidenum">
              <a:rPr lang="en-US" smtClean="0"/>
              <a:t>‹#›</a:t>
            </a:fld>
            <a:endParaRPr lang="en-US"/>
          </a:p>
        </p:txBody>
      </p:sp>
    </p:spTree>
    <p:extLst>
      <p:ext uri="{BB962C8B-B14F-4D97-AF65-F5344CB8AC3E}">
        <p14:creationId xmlns:p14="http://schemas.microsoft.com/office/powerpoint/2010/main" val="2631759387"/>
      </p:ext>
    </p:extLst>
  </p:cSld>
  <p:clrMap bg1="lt1" tx1="dk1" bg2="lt2" tx2="dk2" accent1="accent1" accent2="accent2" accent3="accent3" accent4="accent4" accent5="accent5" accent6="accent6" hlink="hlink" folHlink="folHlink"/>
  <p:hf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37E2C1-2AA1-4D27-9CFB-5954C94A4084}" type="slidenum">
              <a:rPr lang="en-US" smtClean="0"/>
              <a:t>1</a:t>
            </a:fld>
            <a:endParaRPr lang="en-US"/>
          </a:p>
        </p:txBody>
      </p:sp>
      <p:sp>
        <p:nvSpPr>
          <p:cNvPr id="5" name="Date Placeholder 4"/>
          <p:cNvSpPr>
            <a:spLocks noGrp="1"/>
          </p:cNvSpPr>
          <p:nvPr>
            <p:ph type="dt" idx="11"/>
          </p:nvPr>
        </p:nvSpPr>
        <p:spPr/>
        <p:txBody>
          <a:bodyPr/>
          <a:lstStyle/>
          <a:p>
            <a:r>
              <a:rPr lang="en-US" smtClean="0"/>
              <a:t>Access to Criminal &amp; Other Law Enforcement Records</a:t>
            </a:r>
            <a:endParaRPr lang="en-US"/>
          </a:p>
        </p:txBody>
      </p:sp>
      <p:sp>
        <p:nvSpPr>
          <p:cNvPr id="6" name="Header Placeholder 5"/>
          <p:cNvSpPr>
            <a:spLocks noGrp="1"/>
          </p:cNvSpPr>
          <p:nvPr>
            <p:ph type="hdr" sz="quarter" idx="12"/>
          </p:nvPr>
        </p:nvSpPr>
        <p:spPr/>
        <p:txBody>
          <a:bodyPr/>
          <a:lstStyle/>
          <a:p>
            <a:r>
              <a:rPr lang="en-US" smtClean="0"/>
              <a:t>VA Freedom of Information Advisory Council</a:t>
            </a:r>
            <a:endParaRPr lang="en-US"/>
          </a:p>
        </p:txBody>
      </p:sp>
    </p:spTree>
    <p:extLst>
      <p:ext uri="{BB962C8B-B14F-4D97-AF65-F5344CB8AC3E}">
        <p14:creationId xmlns:p14="http://schemas.microsoft.com/office/powerpoint/2010/main" val="12286669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-will discuss</a:t>
            </a:r>
            <a:r>
              <a:rPr lang="en-US" baseline="0" dirty="0" smtClean="0"/>
              <a:t> prohibitions outside of FOIA later</a:t>
            </a:r>
            <a:endParaRPr lang="en-US" dirty="0"/>
          </a:p>
        </p:txBody>
      </p:sp>
      <p:sp>
        <p:nvSpPr>
          <p:cNvPr id="4" name="Slide Number Placeholder 3"/>
          <p:cNvSpPr>
            <a:spLocks noGrp="1"/>
          </p:cNvSpPr>
          <p:nvPr>
            <p:ph type="sldNum" sz="quarter" idx="10"/>
          </p:nvPr>
        </p:nvSpPr>
        <p:spPr/>
        <p:txBody>
          <a:bodyPr/>
          <a:lstStyle/>
          <a:p>
            <a:fld id="{F637E2C1-2AA1-4D27-9CFB-5954C94A4084}" type="slidenum">
              <a:rPr lang="en-US" smtClean="0"/>
              <a:t>11</a:t>
            </a:fld>
            <a:endParaRPr lang="en-US"/>
          </a:p>
        </p:txBody>
      </p:sp>
      <p:sp>
        <p:nvSpPr>
          <p:cNvPr id="5" name="Date Placeholder 4"/>
          <p:cNvSpPr>
            <a:spLocks noGrp="1"/>
          </p:cNvSpPr>
          <p:nvPr>
            <p:ph type="dt" idx="11"/>
          </p:nvPr>
        </p:nvSpPr>
        <p:spPr/>
        <p:txBody>
          <a:bodyPr/>
          <a:lstStyle/>
          <a:p>
            <a:r>
              <a:rPr lang="en-US" smtClean="0"/>
              <a:t>Access to Criminal &amp; Other Law Enforcement Records</a:t>
            </a:r>
            <a:endParaRPr lang="en-US"/>
          </a:p>
        </p:txBody>
      </p:sp>
      <p:sp>
        <p:nvSpPr>
          <p:cNvPr id="6" name="Header Placeholder 5"/>
          <p:cNvSpPr>
            <a:spLocks noGrp="1"/>
          </p:cNvSpPr>
          <p:nvPr>
            <p:ph type="hdr" sz="quarter" idx="12"/>
          </p:nvPr>
        </p:nvSpPr>
        <p:spPr/>
        <p:txBody>
          <a:bodyPr/>
          <a:lstStyle/>
          <a:p>
            <a:r>
              <a:rPr lang="en-US" smtClean="0"/>
              <a:t>VA Freedom of Information Advisory Council</a:t>
            </a:r>
            <a:endParaRPr lang="en-US"/>
          </a:p>
        </p:txBody>
      </p:sp>
    </p:spTree>
    <p:extLst>
      <p:ext uri="{BB962C8B-B14F-4D97-AF65-F5344CB8AC3E}">
        <p14:creationId xmlns:p14="http://schemas.microsoft.com/office/powerpoint/2010/main" val="20960139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-will discuss</a:t>
            </a:r>
            <a:r>
              <a:rPr lang="en-US" baseline="0" dirty="0" smtClean="0"/>
              <a:t> prohibitions outside of FOIA later</a:t>
            </a:r>
            <a:endParaRPr lang="en-US" dirty="0"/>
          </a:p>
        </p:txBody>
      </p:sp>
      <p:sp>
        <p:nvSpPr>
          <p:cNvPr id="4" name="Slide Number Placeholder 3"/>
          <p:cNvSpPr>
            <a:spLocks noGrp="1"/>
          </p:cNvSpPr>
          <p:nvPr>
            <p:ph type="sldNum" sz="quarter" idx="10"/>
          </p:nvPr>
        </p:nvSpPr>
        <p:spPr/>
        <p:txBody>
          <a:bodyPr/>
          <a:lstStyle/>
          <a:p>
            <a:fld id="{F637E2C1-2AA1-4D27-9CFB-5954C94A4084}" type="slidenum">
              <a:rPr lang="en-US" smtClean="0"/>
              <a:t>12</a:t>
            </a:fld>
            <a:endParaRPr lang="en-US"/>
          </a:p>
        </p:txBody>
      </p:sp>
      <p:sp>
        <p:nvSpPr>
          <p:cNvPr id="5" name="Date Placeholder 4"/>
          <p:cNvSpPr>
            <a:spLocks noGrp="1"/>
          </p:cNvSpPr>
          <p:nvPr>
            <p:ph type="dt" idx="11"/>
          </p:nvPr>
        </p:nvSpPr>
        <p:spPr/>
        <p:txBody>
          <a:bodyPr/>
          <a:lstStyle/>
          <a:p>
            <a:r>
              <a:rPr lang="en-US" smtClean="0"/>
              <a:t>Access to Criminal &amp; Other Law Enforcement Records</a:t>
            </a:r>
            <a:endParaRPr lang="en-US"/>
          </a:p>
        </p:txBody>
      </p:sp>
      <p:sp>
        <p:nvSpPr>
          <p:cNvPr id="6" name="Header Placeholder 5"/>
          <p:cNvSpPr>
            <a:spLocks noGrp="1"/>
          </p:cNvSpPr>
          <p:nvPr>
            <p:ph type="hdr" sz="quarter" idx="12"/>
          </p:nvPr>
        </p:nvSpPr>
        <p:spPr/>
        <p:txBody>
          <a:bodyPr/>
          <a:lstStyle/>
          <a:p>
            <a:r>
              <a:rPr lang="en-US" smtClean="0"/>
              <a:t>VA Freedom of Information Advisory Council</a:t>
            </a:r>
            <a:endParaRPr lang="en-US"/>
          </a:p>
        </p:txBody>
      </p:sp>
    </p:spTree>
    <p:extLst>
      <p:ext uri="{BB962C8B-B14F-4D97-AF65-F5344CB8AC3E}">
        <p14:creationId xmlns:p14="http://schemas.microsoft.com/office/powerpoint/2010/main" val="26609045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-will discuss</a:t>
            </a:r>
            <a:r>
              <a:rPr lang="en-US" baseline="0" dirty="0" smtClean="0"/>
              <a:t> prohibitions outside of FOIA later</a:t>
            </a:r>
            <a:endParaRPr lang="en-US" dirty="0"/>
          </a:p>
        </p:txBody>
      </p:sp>
      <p:sp>
        <p:nvSpPr>
          <p:cNvPr id="4" name="Slide Number Placeholder 3"/>
          <p:cNvSpPr>
            <a:spLocks noGrp="1"/>
          </p:cNvSpPr>
          <p:nvPr>
            <p:ph type="sldNum" sz="quarter" idx="10"/>
          </p:nvPr>
        </p:nvSpPr>
        <p:spPr/>
        <p:txBody>
          <a:bodyPr/>
          <a:lstStyle/>
          <a:p>
            <a:fld id="{F637E2C1-2AA1-4D27-9CFB-5954C94A4084}" type="slidenum">
              <a:rPr lang="en-US" smtClean="0"/>
              <a:t>13</a:t>
            </a:fld>
            <a:endParaRPr lang="en-US"/>
          </a:p>
        </p:txBody>
      </p:sp>
      <p:sp>
        <p:nvSpPr>
          <p:cNvPr id="5" name="Date Placeholder 4"/>
          <p:cNvSpPr>
            <a:spLocks noGrp="1"/>
          </p:cNvSpPr>
          <p:nvPr>
            <p:ph type="dt" idx="11"/>
          </p:nvPr>
        </p:nvSpPr>
        <p:spPr/>
        <p:txBody>
          <a:bodyPr/>
          <a:lstStyle/>
          <a:p>
            <a:r>
              <a:rPr lang="en-US" smtClean="0"/>
              <a:t>Access to Criminal &amp; Other Law Enforcement Records</a:t>
            </a:r>
            <a:endParaRPr lang="en-US"/>
          </a:p>
        </p:txBody>
      </p:sp>
      <p:sp>
        <p:nvSpPr>
          <p:cNvPr id="6" name="Header Placeholder 5"/>
          <p:cNvSpPr>
            <a:spLocks noGrp="1"/>
          </p:cNvSpPr>
          <p:nvPr>
            <p:ph type="hdr" sz="quarter" idx="12"/>
          </p:nvPr>
        </p:nvSpPr>
        <p:spPr/>
        <p:txBody>
          <a:bodyPr/>
          <a:lstStyle/>
          <a:p>
            <a:r>
              <a:rPr lang="en-US" smtClean="0"/>
              <a:t>VA Freedom of Information Advisory Council</a:t>
            </a:r>
            <a:endParaRPr lang="en-US"/>
          </a:p>
        </p:txBody>
      </p:sp>
    </p:spTree>
    <p:extLst>
      <p:ext uri="{BB962C8B-B14F-4D97-AF65-F5344CB8AC3E}">
        <p14:creationId xmlns:p14="http://schemas.microsoft.com/office/powerpoint/2010/main" val="30916700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-will discuss</a:t>
            </a:r>
            <a:r>
              <a:rPr lang="en-US" baseline="0" dirty="0" smtClean="0"/>
              <a:t> prohibitions outside of FOIA later</a:t>
            </a:r>
            <a:endParaRPr lang="en-US" dirty="0"/>
          </a:p>
        </p:txBody>
      </p:sp>
      <p:sp>
        <p:nvSpPr>
          <p:cNvPr id="4" name="Slide Number Placeholder 3"/>
          <p:cNvSpPr>
            <a:spLocks noGrp="1"/>
          </p:cNvSpPr>
          <p:nvPr>
            <p:ph type="sldNum" sz="quarter" idx="10"/>
          </p:nvPr>
        </p:nvSpPr>
        <p:spPr/>
        <p:txBody>
          <a:bodyPr/>
          <a:lstStyle/>
          <a:p>
            <a:fld id="{F637E2C1-2AA1-4D27-9CFB-5954C94A4084}" type="slidenum">
              <a:rPr lang="en-US" smtClean="0"/>
              <a:t>14</a:t>
            </a:fld>
            <a:endParaRPr lang="en-US"/>
          </a:p>
        </p:txBody>
      </p:sp>
      <p:sp>
        <p:nvSpPr>
          <p:cNvPr id="5" name="Date Placeholder 4"/>
          <p:cNvSpPr>
            <a:spLocks noGrp="1"/>
          </p:cNvSpPr>
          <p:nvPr>
            <p:ph type="dt" idx="11"/>
          </p:nvPr>
        </p:nvSpPr>
        <p:spPr/>
        <p:txBody>
          <a:bodyPr/>
          <a:lstStyle/>
          <a:p>
            <a:r>
              <a:rPr lang="en-US" smtClean="0"/>
              <a:t>Access to Criminal &amp; Other Law Enforcement Records</a:t>
            </a:r>
            <a:endParaRPr lang="en-US"/>
          </a:p>
        </p:txBody>
      </p:sp>
      <p:sp>
        <p:nvSpPr>
          <p:cNvPr id="6" name="Header Placeholder 5"/>
          <p:cNvSpPr>
            <a:spLocks noGrp="1"/>
          </p:cNvSpPr>
          <p:nvPr>
            <p:ph type="hdr" sz="quarter" idx="12"/>
          </p:nvPr>
        </p:nvSpPr>
        <p:spPr/>
        <p:txBody>
          <a:bodyPr/>
          <a:lstStyle/>
          <a:p>
            <a:r>
              <a:rPr lang="en-US" smtClean="0"/>
              <a:t>VA Freedom of Information Advisory Council</a:t>
            </a:r>
            <a:endParaRPr lang="en-US"/>
          </a:p>
        </p:txBody>
      </p:sp>
    </p:spTree>
    <p:extLst>
      <p:ext uri="{BB962C8B-B14F-4D97-AF65-F5344CB8AC3E}">
        <p14:creationId xmlns:p14="http://schemas.microsoft.com/office/powerpoint/2010/main" val="17767240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-will discuss</a:t>
            </a:r>
            <a:r>
              <a:rPr lang="en-US" baseline="0" dirty="0" smtClean="0"/>
              <a:t> prohibitions outside of FOIA later</a:t>
            </a:r>
            <a:endParaRPr lang="en-US" dirty="0"/>
          </a:p>
        </p:txBody>
      </p:sp>
      <p:sp>
        <p:nvSpPr>
          <p:cNvPr id="4" name="Slide Number Placeholder 3"/>
          <p:cNvSpPr>
            <a:spLocks noGrp="1"/>
          </p:cNvSpPr>
          <p:nvPr>
            <p:ph type="sldNum" sz="quarter" idx="10"/>
          </p:nvPr>
        </p:nvSpPr>
        <p:spPr/>
        <p:txBody>
          <a:bodyPr/>
          <a:lstStyle/>
          <a:p>
            <a:fld id="{F637E2C1-2AA1-4D27-9CFB-5954C94A4084}" type="slidenum">
              <a:rPr lang="en-US" smtClean="0"/>
              <a:t>15</a:t>
            </a:fld>
            <a:endParaRPr lang="en-US"/>
          </a:p>
        </p:txBody>
      </p:sp>
      <p:sp>
        <p:nvSpPr>
          <p:cNvPr id="5" name="Date Placeholder 4"/>
          <p:cNvSpPr>
            <a:spLocks noGrp="1"/>
          </p:cNvSpPr>
          <p:nvPr>
            <p:ph type="dt" idx="11"/>
          </p:nvPr>
        </p:nvSpPr>
        <p:spPr/>
        <p:txBody>
          <a:bodyPr/>
          <a:lstStyle/>
          <a:p>
            <a:r>
              <a:rPr lang="en-US" smtClean="0"/>
              <a:t>Access to Criminal &amp; Other Law Enforcement Records</a:t>
            </a:r>
            <a:endParaRPr lang="en-US"/>
          </a:p>
        </p:txBody>
      </p:sp>
      <p:sp>
        <p:nvSpPr>
          <p:cNvPr id="6" name="Header Placeholder 5"/>
          <p:cNvSpPr>
            <a:spLocks noGrp="1"/>
          </p:cNvSpPr>
          <p:nvPr>
            <p:ph type="hdr" sz="quarter" idx="12"/>
          </p:nvPr>
        </p:nvSpPr>
        <p:spPr/>
        <p:txBody>
          <a:bodyPr/>
          <a:lstStyle/>
          <a:p>
            <a:r>
              <a:rPr lang="en-US" smtClean="0"/>
              <a:t>VA Freedom of Information Advisory Council</a:t>
            </a:r>
            <a:endParaRPr lang="en-US"/>
          </a:p>
        </p:txBody>
      </p:sp>
    </p:spTree>
    <p:extLst>
      <p:ext uri="{BB962C8B-B14F-4D97-AF65-F5344CB8AC3E}">
        <p14:creationId xmlns:p14="http://schemas.microsoft.com/office/powerpoint/2010/main" val="15051409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~15 minutes</a:t>
            </a:r>
          </a:p>
          <a:p>
            <a:pPr marL="181240" indent="-181240">
              <a:buFont typeface="Arial" panose="020B0604020202020204" pitchFamily="34" charset="0"/>
              <a:buChar char="•"/>
            </a:pPr>
            <a:r>
              <a:rPr lang="en-US" dirty="0" smtClean="0"/>
              <a:t>Noncriminal incident or other investigative reports or materials containing identifying information of a personal,</a:t>
            </a:r>
            <a:r>
              <a:rPr lang="en-US" baseline="0" dirty="0" smtClean="0"/>
              <a:t> medical, or financial nature</a:t>
            </a:r>
            <a:endParaRPr lang="en-US" dirty="0"/>
          </a:p>
        </p:txBody>
      </p:sp>
      <p:sp>
        <p:nvSpPr>
          <p:cNvPr id="4" name="Slide Number Placeholder 3"/>
          <p:cNvSpPr>
            <a:spLocks noGrp="1"/>
          </p:cNvSpPr>
          <p:nvPr>
            <p:ph type="sldNum" sz="quarter" idx="10"/>
          </p:nvPr>
        </p:nvSpPr>
        <p:spPr/>
        <p:txBody>
          <a:bodyPr/>
          <a:lstStyle/>
          <a:p>
            <a:fld id="{F637E2C1-2AA1-4D27-9CFB-5954C94A4084}" type="slidenum">
              <a:rPr lang="en-US" smtClean="0"/>
              <a:t>16</a:t>
            </a:fld>
            <a:endParaRPr lang="en-US"/>
          </a:p>
        </p:txBody>
      </p:sp>
      <p:sp>
        <p:nvSpPr>
          <p:cNvPr id="5" name="Date Placeholder 4"/>
          <p:cNvSpPr>
            <a:spLocks noGrp="1"/>
          </p:cNvSpPr>
          <p:nvPr>
            <p:ph type="dt" idx="11"/>
          </p:nvPr>
        </p:nvSpPr>
        <p:spPr/>
        <p:txBody>
          <a:bodyPr/>
          <a:lstStyle/>
          <a:p>
            <a:r>
              <a:rPr lang="en-US" smtClean="0"/>
              <a:t>Access to Criminal &amp; Other Law Enforcement Records</a:t>
            </a:r>
            <a:endParaRPr lang="en-US"/>
          </a:p>
        </p:txBody>
      </p:sp>
      <p:sp>
        <p:nvSpPr>
          <p:cNvPr id="6" name="Header Placeholder 5"/>
          <p:cNvSpPr>
            <a:spLocks noGrp="1"/>
          </p:cNvSpPr>
          <p:nvPr>
            <p:ph type="hdr" sz="quarter" idx="12"/>
          </p:nvPr>
        </p:nvSpPr>
        <p:spPr/>
        <p:txBody>
          <a:bodyPr/>
          <a:lstStyle/>
          <a:p>
            <a:r>
              <a:rPr lang="en-US" smtClean="0"/>
              <a:t>VA Freedom of Information Advisory Council</a:t>
            </a:r>
            <a:endParaRPr lang="en-US"/>
          </a:p>
        </p:txBody>
      </p:sp>
    </p:spTree>
    <p:extLst>
      <p:ext uri="{BB962C8B-B14F-4D97-AF65-F5344CB8AC3E}">
        <p14:creationId xmlns:p14="http://schemas.microsoft.com/office/powerpoint/2010/main" val="7309846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baseline="0" dirty="0" smtClean="0"/>
              <a:t>15 minutes</a:t>
            </a:r>
            <a:endParaRPr lang="en-US" dirty="0"/>
          </a:p>
        </p:txBody>
      </p:sp>
      <p:sp>
        <p:nvSpPr>
          <p:cNvPr id="4" name="Slide Number Placeholder 3"/>
          <p:cNvSpPr>
            <a:spLocks noGrp="1"/>
          </p:cNvSpPr>
          <p:nvPr>
            <p:ph type="sldNum" sz="quarter" idx="10"/>
          </p:nvPr>
        </p:nvSpPr>
        <p:spPr/>
        <p:txBody>
          <a:bodyPr/>
          <a:lstStyle/>
          <a:p>
            <a:fld id="{F637E2C1-2AA1-4D27-9CFB-5954C94A4084}" type="slidenum">
              <a:rPr lang="en-US" smtClean="0"/>
              <a:t>17</a:t>
            </a:fld>
            <a:endParaRPr lang="en-US"/>
          </a:p>
        </p:txBody>
      </p:sp>
      <p:sp>
        <p:nvSpPr>
          <p:cNvPr id="5" name="Date Placeholder 4"/>
          <p:cNvSpPr>
            <a:spLocks noGrp="1"/>
          </p:cNvSpPr>
          <p:nvPr>
            <p:ph type="dt" idx="11"/>
          </p:nvPr>
        </p:nvSpPr>
        <p:spPr/>
        <p:txBody>
          <a:bodyPr/>
          <a:lstStyle/>
          <a:p>
            <a:r>
              <a:rPr lang="en-US" smtClean="0"/>
              <a:t>Access to Criminal &amp; Other Law Enforcement Records</a:t>
            </a:r>
            <a:endParaRPr lang="en-US"/>
          </a:p>
        </p:txBody>
      </p:sp>
      <p:sp>
        <p:nvSpPr>
          <p:cNvPr id="6" name="Header Placeholder 5"/>
          <p:cNvSpPr>
            <a:spLocks noGrp="1"/>
          </p:cNvSpPr>
          <p:nvPr>
            <p:ph type="hdr" sz="quarter" idx="12"/>
          </p:nvPr>
        </p:nvSpPr>
        <p:spPr/>
        <p:txBody>
          <a:bodyPr/>
          <a:lstStyle/>
          <a:p>
            <a:r>
              <a:rPr lang="en-US" smtClean="0"/>
              <a:t>VA Freedom of Information Advisory Council</a:t>
            </a:r>
            <a:endParaRPr lang="en-US"/>
          </a:p>
        </p:txBody>
      </p:sp>
    </p:spTree>
    <p:extLst>
      <p:ext uri="{BB962C8B-B14F-4D97-AF65-F5344CB8AC3E}">
        <p14:creationId xmlns:p14="http://schemas.microsoft.com/office/powerpoint/2010/main" val="9509584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~15 minutes</a:t>
            </a:r>
          </a:p>
          <a:p>
            <a:pPr marL="181240" indent="-181240">
              <a:buFont typeface="Arial" panose="020B0604020202020204" pitchFamily="34" charset="0"/>
              <a:buChar char="•"/>
            </a:pPr>
            <a:r>
              <a:rPr lang="en-US" dirty="0" smtClean="0"/>
              <a:t>Personnel records, attorney-client privileged records, public safety exemptions</a:t>
            </a:r>
          </a:p>
          <a:p>
            <a:pPr marL="181240" indent="-181240">
              <a:buFont typeface="Arial" panose="020B0604020202020204" pitchFamily="34" charset="0"/>
              <a:buChar char="•"/>
            </a:pPr>
            <a:r>
              <a:rPr lang="en-US" dirty="0" smtClean="0"/>
              <a:t>Fire code and building code violations</a:t>
            </a:r>
            <a:r>
              <a:rPr lang="en-US" baseline="0" dirty="0" smtClean="0"/>
              <a:t> are criminal misdemeanors (can use the criminal investigation exemption)</a:t>
            </a:r>
          </a:p>
          <a:p>
            <a:pPr marL="181240" indent="-181240">
              <a:buFont typeface="Arial" panose="020B0604020202020204" pitchFamily="34" charset="0"/>
              <a:buChar char="•"/>
            </a:pPr>
            <a:r>
              <a:rPr lang="en-US" baseline="0" dirty="0" smtClean="0"/>
              <a:t>Zoning ordinances may or may not be criminal</a:t>
            </a:r>
          </a:p>
        </p:txBody>
      </p:sp>
      <p:sp>
        <p:nvSpPr>
          <p:cNvPr id="4" name="Slide Number Placeholder 3"/>
          <p:cNvSpPr>
            <a:spLocks noGrp="1"/>
          </p:cNvSpPr>
          <p:nvPr>
            <p:ph type="sldNum" sz="quarter" idx="10"/>
          </p:nvPr>
        </p:nvSpPr>
        <p:spPr/>
        <p:txBody>
          <a:bodyPr/>
          <a:lstStyle/>
          <a:p>
            <a:fld id="{F637E2C1-2AA1-4D27-9CFB-5954C94A4084}" type="slidenum">
              <a:rPr lang="en-US" smtClean="0"/>
              <a:t>18</a:t>
            </a:fld>
            <a:endParaRPr lang="en-US"/>
          </a:p>
        </p:txBody>
      </p:sp>
      <p:sp>
        <p:nvSpPr>
          <p:cNvPr id="5" name="Date Placeholder 4"/>
          <p:cNvSpPr>
            <a:spLocks noGrp="1"/>
          </p:cNvSpPr>
          <p:nvPr>
            <p:ph type="dt" idx="11"/>
          </p:nvPr>
        </p:nvSpPr>
        <p:spPr/>
        <p:txBody>
          <a:bodyPr/>
          <a:lstStyle/>
          <a:p>
            <a:r>
              <a:rPr lang="en-US" smtClean="0"/>
              <a:t>Access to Criminal &amp; Other Law Enforcement Records</a:t>
            </a:r>
            <a:endParaRPr lang="en-US"/>
          </a:p>
        </p:txBody>
      </p:sp>
      <p:sp>
        <p:nvSpPr>
          <p:cNvPr id="6" name="Header Placeholder 5"/>
          <p:cNvSpPr>
            <a:spLocks noGrp="1"/>
          </p:cNvSpPr>
          <p:nvPr>
            <p:ph type="hdr" sz="quarter" idx="12"/>
          </p:nvPr>
        </p:nvSpPr>
        <p:spPr/>
        <p:txBody>
          <a:bodyPr/>
          <a:lstStyle/>
          <a:p>
            <a:r>
              <a:rPr lang="en-US" smtClean="0"/>
              <a:t>VA Freedom of Information Advisory Council</a:t>
            </a:r>
            <a:endParaRPr lang="en-US"/>
          </a:p>
        </p:txBody>
      </p:sp>
    </p:spTree>
    <p:extLst>
      <p:ext uri="{BB962C8B-B14F-4D97-AF65-F5344CB8AC3E}">
        <p14:creationId xmlns:p14="http://schemas.microsoft.com/office/powerpoint/2010/main" val="38584567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~15 minutes</a:t>
            </a:r>
          </a:p>
          <a:p>
            <a:pPr marL="181240" indent="-181240">
              <a:buFont typeface="Arial" panose="020B0604020202020204" pitchFamily="34" charset="0"/>
              <a:buChar char="•"/>
            </a:pPr>
            <a:r>
              <a:rPr lang="en-US" dirty="0" smtClean="0"/>
              <a:t>Criminal history records,</a:t>
            </a:r>
            <a:r>
              <a:rPr lang="en-US" baseline="0" dirty="0" smtClean="0"/>
              <a:t> tax records, etc.</a:t>
            </a:r>
            <a:endParaRPr lang="en-US" dirty="0"/>
          </a:p>
        </p:txBody>
      </p:sp>
      <p:sp>
        <p:nvSpPr>
          <p:cNvPr id="4" name="Slide Number Placeholder 3"/>
          <p:cNvSpPr>
            <a:spLocks noGrp="1"/>
          </p:cNvSpPr>
          <p:nvPr>
            <p:ph type="sldNum" sz="quarter" idx="10"/>
          </p:nvPr>
        </p:nvSpPr>
        <p:spPr/>
        <p:txBody>
          <a:bodyPr/>
          <a:lstStyle/>
          <a:p>
            <a:fld id="{F637E2C1-2AA1-4D27-9CFB-5954C94A4084}" type="slidenum">
              <a:rPr lang="en-US" smtClean="0"/>
              <a:t>19</a:t>
            </a:fld>
            <a:endParaRPr lang="en-US"/>
          </a:p>
        </p:txBody>
      </p:sp>
      <p:sp>
        <p:nvSpPr>
          <p:cNvPr id="5" name="Date Placeholder 4"/>
          <p:cNvSpPr>
            <a:spLocks noGrp="1"/>
          </p:cNvSpPr>
          <p:nvPr>
            <p:ph type="dt" idx="11"/>
          </p:nvPr>
        </p:nvSpPr>
        <p:spPr/>
        <p:txBody>
          <a:bodyPr/>
          <a:lstStyle/>
          <a:p>
            <a:r>
              <a:rPr lang="en-US" smtClean="0"/>
              <a:t>Access to Criminal &amp; Other Law Enforcement Records</a:t>
            </a:r>
            <a:endParaRPr lang="en-US"/>
          </a:p>
        </p:txBody>
      </p:sp>
      <p:sp>
        <p:nvSpPr>
          <p:cNvPr id="6" name="Header Placeholder 5"/>
          <p:cNvSpPr>
            <a:spLocks noGrp="1"/>
          </p:cNvSpPr>
          <p:nvPr>
            <p:ph type="hdr" sz="quarter" idx="12"/>
          </p:nvPr>
        </p:nvSpPr>
        <p:spPr/>
        <p:txBody>
          <a:bodyPr/>
          <a:lstStyle/>
          <a:p>
            <a:r>
              <a:rPr lang="en-US" smtClean="0"/>
              <a:t>VA Freedom of Information Advisory Council</a:t>
            </a:r>
            <a:endParaRPr lang="en-US"/>
          </a:p>
        </p:txBody>
      </p:sp>
    </p:spTree>
    <p:extLst>
      <p:ext uri="{BB962C8B-B14F-4D97-AF65-F5344CB8AC3E}">
        <p14:creationId xmlns:p14="http://schemas.microsoft.com/office/powerpoint/2010/main" val="14184967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~30 minutes</a:t>
            </a:r>
            <a:endParaRPr lang="en-US" dirty="0"/>
          </a:p>
        </p:txBody>
      </p:sp>
      <p:sp>
        <p:nvSpPr>
          <p:cNvPr id="4" name="Slide Number Placeholder 3"/>
          <p:cNvSpPr>
            <a:spLocks noGrp="1"/>
          </p:cNvSpPr>
          <p:nvPr>
            <p:ph type="sldNum" sz="quarter" idx="10"/>
          </p:nvPr>
        </p:nvSpPr>
        <p:spPr/>
        <p:txBody>
          <a:bodyPr/>
          <a:lstStyle/>
          <a:p>
            <a:fld id="{F637E2C1-2AA1-4D27-9CFB-5954C94A4084}" type="slidenum">
              <a:rPr lang="en-US" smtClean="0"/>
              <a:t>2</a:t>
            </a:fld>
            <a:endParaRPr lang="en-US"/>
          </a:p>
        </p:txBody>
      </p:sp>
      <p:sp>
        <p:nvSpPr>
          <p:cNvPr id="5" name="Date Placeholder 4"/>
          <p:cNvSpPr>
            <a:spLocks noGrp="1"/>
          </p:cNvSpPr>
          <p:nvPr>
            <p:ph type="dt" idx="11"/>
          </p:nvPr>
        </p:nvSpPr>
        <p:spPr/>
        <p:txBody>
          <a:bodyPr/>
          <a:lstStyle/>
          <a:p>
            <a:r>
              <a:rPr lang="en-US" smtClean="0"/>
              <a:t>Access to Criminal &amp; Other Law Enforcement Records</a:t>
            </a:r>
            <a:endParaRPr lang="en-US"/>
          </a:p>
        </p:txBody>
      </p:sp>
      <p:sp>
        <p:nvSpPr>
          <p:cNvPr id="6" name="Header Placeholder 5"/>
          <p:cNvSpPr>
            <a:spLocks noGrp="1"/>
          </p:cNvSpPr>
          <p:nvPr>
            <p:ph type="hdr" sz="quarter" idx="12"/>
          </p:nvPr>
        </p:nvSpPr>
        <p:spPr/>
        <p:txBody>
          <a:bodyPr/>
          <a:lstStyle/>
          <a:p>
            <a:r>
              <a:rPr lang="en-US" smtClean="0"/>
              <a:t>VA Freedom of Information Advisory Council</a:t>
            </a:r>
            <a:endParaRPr lang="en-US"/>
          </a:p>
        </p:txBody>
      </p:sp>
    </p:spTree>
    <p:extLst>
      <p:ext uri="{BB962C8B-B14F-4D97-AF65-F5344CB8AC3E}">
        <p14:creationId xmlns:p14="http://schemas.microsoft.com/office/powerpoint/2010/main" val="17378202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~30 minutes</a:t>
            </a:r>
            <a:endParaRPr lang="en-US" dirty="0"/>
          </a:p>
        </p:txBody>
      </p:sp>
      <p:sp>
        <p:nvSpPr>
          <p:cNvPr id="4" name="Slide Number Placeholder 3"/>
          <p:cNvSpPr>
            <a:spLocks noGrp="1"/>
          </p:cNvSpPr>
          <p:nvPr>
            <p:ph type="sldNum" sz="quarter" idx="10"/>
          </p:nvPr>
        </p:nvSpPr>
        <p:spPr/>
        <p:txBody>
          <a:bodyPr/>
          <a:lstStyle/>
          <a:p>
            <a:fld id="{F637E2C1-2AA1-4D27-9CFB-5954C94A4084}" type="slidenum">
              <a:rPr lang="en-US" smtClean="0"/>
              <a:t>3</a:t>
            </a:fld>
            <a:endParaRPr lang="en-US"/>
          </a:p>
        </p:txBody>
      </p:sp>
      <p:sp>
        <p:nvSpPr>
          <p:cNvPr id="5" name="Date Placeholder 4"/>
          <p:cNvSpPr>
            <a:spLocks noGrp="1"/>
          </p:cNvSpPr>
          <p:nvPr>
            <p:ph type="dt" idx="11"/>
          </p:nvPr>
        </p:nvSpPr>
        <p:spPr/>
        <p:txBody>
          <a:bodyPr/>
          <a:lstStyle/>
          <a:p>
            <a:r>
              <a:rPr lang="en-US" smtClean="0"/>
              <a:t>Access to Criminal &amp; Other Law Enforcement Records</a:t>
            </a:r>
            <a:endParaRPr lang="en-US"/>
          </a:p>
        </p:txBody>
      </p:sp>
      <p:sp>
        <p:nvSpPr>
          <p:cNvPr id="6" name="Header Placeholder 5"/>
          <p:cNvSpPr>
            <a:spLocks noGrp="1"/>
          </p:cNvSpPr>
          <p:nvPr>
            <p:ph type="hdr" sz="quarter" idx="12"/>
          </p:nvPr>
        </p:nvSpPr>
        <p:spPr/>
        <p:txBody>
          <a:bodyPr/>
          <a:lstStyle/>
          <a:p>
            <a:r>
              <a:rPr lang="en-US" smtClean="0"/>
              <a:t>VA Freedom of Information Advisory Council</a:t>
            </a:r>
            <a:endParaRPr lang="en-US"/>
          </a:p>
        </p:txBody>
      </p:sp>
    </p:spTree>
    <p:extLst>
      <p:ext uri="{BB962C8B-B14F-4D97-AF65-F5344CB8AC3E}">
        <p14:creationId xmlns:p14="http://schemas.microsoft.com/office/powerpoint/2010/main" val="8342911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~30 minutes</a:t>
            </a:r>
            <a:endParaRPr lang="en-US" dirty="0"/>
          </a:p>
        </p:txBody>
      </p:sp>
      <p:sp>
        <p:nvSpPr>
          <p:cNvPr id="4" name="Slide Number Placeholder 3"/>
          <p:cNvSpPr>
            <a:spLocks noGrp="1"/>
          </p:cNvSpPr>
          <p:nvPr>
            <p:ph type="sldNum" sz="quarter" idx="10"/>
          </p:nvPr>
        </p:nvSpPr>
        <p:spPr/>
        <p:txBody>
          <a:bodyPr/>
          <a:lstStyle/>
          <a:p>
            <a:fld id="{F637E2C1-2AA1-4D27-9CFB-5954C94A4084}" type="slidenum">
              <a:rPr lang="en-US" smtClean="0"/>
              <a:t>4</a:t>
            </a:fld>
            <a:endParaRPr lang="en-US"/>
          </a:p>
        </p:txBody>
      </p:sp>
      <p:sp>
        <p:nvSpPr>
          <p:cNvPr id="5" name="Date Placeholder 4"/>
          <p:cNvSpPr>
            <a:spLocks noGrp="1"/>
          </p:cNvSpPr>
          <p:nvPr>
            <p:ph type="dt" idx="11"/>
          </p:nvPr>
        </p:nvSpPr>
        <p:spPr/>
        <p:txBody>
          <a:bodyPr/>
          <a:lstStyle/>
          <a:p>
            <a:r>
              <a:rPr lang="en-US" smtClean="0"/>
              <a:t>Access to Criminal &amp; Other Law Enforcement Records</a:t>
            </a:r>
            <a:endParaRPr lang="en-US"/>
          </a:p>
        </p:txBody>
      </p:sp>
      <p:sp>
        <p:nvSpPr>
          <p:cNvPr id="6" name="Header Placeholder 5"/>
          <p:cNvSpPr>
            <a:spLocks noGrp="1"/>
          </p:cNvSpPr>
          <p:nvPr>
            <p:ph type="hdr" sz="quarter" idx="12"/>
          </p:nvPr>
        </p:nvSpPr>
        <p:spPr/>
        <p:txBody>
          <a:bodyPr/>
          <a:lstStyle/>
          <a:p>
            <a:r>
              <a:rPr lang="en-US" smtClean="0"/>
              <a:t>VA Freedom of Information Advisory Council</a:t>
            </a:r>
            <a:endParaRPr lang="en-US"/>
          </a:p>
        </p:txBody>
      </p:sp>
    </p:spTree>
    <p:extLst>
      <p:ext uri="{BB962C8B-B14F-4D97-AF65-F5344CB8AC3E}">
        <p14:creationId xmlns:p14="http://schemas.microsoft.com/office/powerpoint/2010/main" val="40020141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-will discuss</a:t>
            </a:r>
            <a:r>
              <a:rPr lang="en-US" baseline="0" dirty="0" smtClean="0"/>
              <a:t> prohibitions outside of FOIA later</a:t>
            </a:r>
            <a:endParaRPr lang="en-US" dirty="0"/>
          </a:p>
        </p:txBody>
      </p:sp>
      <p:sp>
        <p:nvSpPr>
          <p:cNvPr id="4" name="Slide Number Placeholder 3"/>
          <p:cNvSpPr>
            <a:spLocks noGrp="1"/>
          </p:cNvSpPr>
          <p:nvPr>
            <p:ph type="sldNum" sz="quarter" idx="10"/>
          </p:nvPr>
        </p:nvSpPr>
        <p:spPr/>
        <p:txBody>
          <a:bodyPr/>
          <a:lstStyle/>
          <a:p>
            <a:fld id="{F637E2C1-2AA1-4D27-9CFB-5954C94A4084}" type="slidenum">
              <a:rPr lang="en-US" smtClean="0"/>
              <a:t>5</a:t>
            </a:fld>
            <a:endParaRPr lang="en-US"/>
          </a:p>
        </p:txBody>
      </p:sp>
      <p:sp>
        <p:nvSpPr>
          <p:cNvPr id="5" name="Date Placeholder 4"/>
          <p:cNvSpPr>
            <a:spLocks noGrp="1"/>
          </p:cNvSpPr>
          <p:nvPr>
            <p:ph type="dt" idx="11"/>
          </p:nvPr>
        </p:nvSpPr>
        <p:spPr/>
        <p:txBody>
          <a:bodyPr/>
          <a:lstStyle/>
          <a:p>
            <a:r>
              <a:rPr lang="en-US" smtClean="0"/>
              <a:t>Access to Criminal &amp; Other Law Enforcement Records</a:t>
            </a:r>
            <a:endParaRPr lang="en-US"/>
          </a:p>
        </p:txBody>
      </p:sp>
      <p:sp>
        <p:nvSpPr>
          <p:cNvPr id="6" name="Header Placeholder 5"/>
          <p:cNvSpPr>
            <a:spLocks noGrp="1"/>
          </p:cNvSpPr>
          <p:nvPr>
            <p:ph type="hdr" sz="quarter" idx="12"/>
          </p:nvPr>
        </p:nvSpPr>
        <p:spPr/>
        <p:txBody>
          <a:bodyPr/>
          <a:lstStyle/>
          <a:p>
            <a:r>
              <a:rPr lang="en-US" smtClean="0"/>
              <a:t>VA Freedom of Information Advisory Council</a:t>
            </a:r>
            <a:endParaRPr lang="en-US"/>
          </a:p>
        </p:txBody>
      </p:sp>
    </p:spTree>
    <p:extLst>
      <p:ext uri="{BB962C8B-B14F-4D97-AF65-F5344CB8AC3E}">
        <p14:creationId xmlns:p14="http://schemas.microsoft.com/office/powerpoint/2010/main" val="13987184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Personnel</a:t>
            </a:r>
            <a:r>
              <a:rPr lang="en-US" baseline="0" dirty="0" smtClean="0"/>
              <a:t> records</a:t>
            </a:r>
          </a:p>
          <a:p>
            <a:r>
              <a:rPr lang="en-US" baseline="0" dirty="0" smtClean="0"/>
              <a:t>-prohibition for certain witness info (19.2-11.2) – falls outside of FOIA</a:t>
            </a:r>
            <a:endParaRPr lang="en-US" dirty="0"/>
          </a:p>
        </p:txBody>
      </p:sp>
      <p:sp>
        <p:nvSpPr>
          <p:cNvPr id="4" name="Slide Number Placeholder 3"/>
          <p:cNvSpPr>
            <a:spLocks noGrp="1"/>
          </p:cNvSpPr>
          <p:nvPr>
            <p:ph type="sldNum" sz="quarter" idx="10"/>
          </p:nvPr>
        </p:nvSpPr>
        <p:spPr/>
        <p:txBody>
          <a:bodyPr/>
          <a:lstStyle/>
          <a:p>
            <a:fld id="{F637E2C1-2AA1-4D27-9CFB-5954C94A4084}" type="slidenum">
              <a:rPr lang="en-US" smtClean="0"/>
              <a:t>7</a:t>
            </a:fld>
            <a:endParaRPr lang="en-US"/>
          </a:p>
        </p:txBody>
      </p:sp>
      <p:sp>
        <p:nvSpPr>
          <p:cNvPr id="5" name="Date Placeholder 4"/>
          <p:cNvSpPr>
            <a:spLocks noGrp="1"/>
          </p:cNvSpPr>
          <p:nvPr>
            <p:ph type="dt" idx="11"/>
          </p:nvPr>
        </p:nvSpPr>
        <p:spPr/>
        <p:txBody>
          <a:bodyPr/>
          <a:lstStyle/>
          <a:p>
            <a:r>
              <a:rPr lang="en-US" smtClean="0"/>
              <a:t>Access to Criminal &amp; Other Law Enforcement Records</a:t>
            </a:r>
            <a:endParaRPr lang="en-US"/>
          </a:p>
        </p:txBody>
      </p:sp>
      <p:sp>
        <p:nvSpPr>
          <p:cNvPr id="6" name="Header Placeholder 5"/>
          <p:cNvSpPr>
            <a:spLocks noGrp="1"/>
          </p:cNvSpPr>
          <p:nvPr>
            <p:ph type="hdr" sz="quarter" idx="12"/>
          </p:nvPr>
        </p:nvSpPr>
        <p:spPr/>
        <p:txBody>
          <a:bodyPr/>
          <a:lstStyle/>
          <a:p>
            <a:r>
              <a:rPr lang="en-US" smtClean="0"/>
              <a:t>VA Freedom of Information Advisory Council</a:t>
            </a:r>
            <a:endParaRPr lang="en-US"/>
          </a:p>
        </p:txBody>
      </p:sp>
    </p:spTree>
    <p:extLst>
      <p:ext uri="{BB962C8B-B14F-4D97-AF65-F5344CB8AC3E}">
        <p14:creationId xmlns:p14="http://schemas.microsoft.com/office/powerpoint/2010/main" val="14800332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-will discuss</a:t>
            </a:r>
            <a:r>
              <a:rPr lang="en-US" baseline="0" dirty="0" smtClean="0"/>
              <a:t> prohibitions outside of FOIA later</a:t>
            </a:r>
            <a:endParaRPr lang="en-US" dirty="0"/>
          </a:p>
        </p:txBody>
      </p:sp>
      <p:sp>
        <p:nvSpPr>
          <p:cNvPr id="4" name="Slide Number Placeholder 3"/>
          <p:cNvSpPr>
            <a:spLocks noGrp="1"/>
          </p:cNvSpPr>
          <p:nvPr>
            <p:ph type="sldNum" sz="quarter" idx="10"/>
          </p:nvPr>
        </p:nvSpPr>
        <p:spPr/>
        <p:txBody>
          <a:bodyPr/>
          <a:lstStyle/>
          <a:p>
            <a:fld id="{F637E2C1-2AA1-4D27-9CFB-5954C94A4084}" type="slidenum">
              <a:rPr lang="en-US" smtClean="0"/>
              <a:t>8</a:t>
            </a:fld>
            <a:endParaRPr lang="en-US"/>
          </a:p>
        </p:txBody>
      </p:sp>
      <p:sp>
        <p:nvSpPr>
          <p:cNvPr id="5" name="Date Placeholder 4"/>
          <p:cNvSpPr>
            <a:spLocks noGrp="1"/>
          </p:cNvSpPr>
          <p:nvPr>
            <p:ph type="dt" idx="11"/>
          </p:nvPr>
        </p:nvSpPr>
        <p:spPr/>
        <p:txBody>
          <a:bodyPr/>
          <a:lstStyle/>
          <a:p>
            <a:r>
              <a:rPr lang="en-US" smtClean="0"/>
              <a:t>Access to Criminal &amp; Other Law Enforcement Records</a:t>
            </a:r>
            <a:endParaRPr lang="en-US"/>
          </a:p>
        </p:txBody>
      </p:sp>
      <p:sp>
        <p:nvSpPr>
          <p:cNvPr id="6" name="Header Placeholder 5"/>
          <p:cNvSpPr>
            <a:spLocks noGrp="1"/>
          </p:cNvSpPr>
          <p:nvPr>
            <p:ph type="hdr" sz="quarter" idx="12"/>
          </p:nvPr>
        </p:nvSpPr>
        <p:spPr/>
        <p:txBody>
          <a:bodyPr/>
          <a:lstStyle/>
          <a:p>
            <a:r>
              <a:rPr lang="en-US" smtClean="0"/>
              <a:t>VA Freedom of Information Advisory Council</a:t>
            </a:r>
            <a:endParaRPr lang="en-US"/>
          </a:p>
        </p:txBody>
      </p:sp>
    </p:spTree>
    <p:extLst>
      <p:ext uri="{BB962C8B-B14F-4D97-AF65-F5344CB8AC3E}">
        <p14:creationId xmlns:p14="http://schemas.microsoft.com/office/powerpoint/2010/main" val="33019994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-will discuss</a:t>
            </a:r>
            <a:r>
              <a:rPr lang="en-US" baseline="0" dirty="0" smtClean="0"/>
              <a:t> prohibitions outside of FOIA later</a:t>
            </a:r>
            <a:endParaRPr lang="en-US" dirty="0"/>
          </a:p>
        </p:txBody>
      </p:sp>
      <p:sp>
        <p:nvSpPr>
          <p:cNvPr id="4" name="Slide Number Placeholder 3"/>
          <p:cNvSpPr>
            <a:spLocks noGrp="1"/>
          </p:cNvSpPr>
          <p:nvPr>
            <p:ph type="sldNum" sz="quarter" idx="10"/>
          </p:nvPr>
        </p:nvSpPr>
        <p:spPr/>
        <p:txBody>
          <a:bodyPr/>
          <a:lstStyle/>
          <a:p>
            <a:fld id="{F637E2C1-2AA1-4D27-9CFB-5954C94A4084}" type="slidenum">
              <a:rPr lang="en-US" smtClean="0"/>
              <a:t>9</a:t>
            </a:fld>
            <a:endParaRPr lang="en-US"/>
          </a:p>
        </p:txBody>
      </p:sp>
      <p:sp>
        <p:nvSpPr>
          <p:cNvPr id="5" name="Date Placeholder 4"/>
          <p:cNvSpPr>
            <a:spLocks noGrp="1"/>
          </p:cNvSpPr>
          <p:nvPr>
            <p:ph type="dt" idx="11"/>
          </p:nvPr>
        </p:nvSpPr>
        <p:spPr/>
        <p:txBody>
          <a:bodyPr/>
          <a:lstStyle/>
          <a:p>
            <a:r>
              <a:rPr lang="en-US" smtClean="0"/>
              <a:t>Access to Criminal &amp; Other Law Enforcement Records</a:t>
            </a:r>
            <a:endParaRPr lang="en-US"/>
          </a:p>
        </p:txBody>
      </p:sp>
      <p:sp>
        <p:nvSpPr>
          <p:cNvPr id="6" name="Header Placeholder 5"/>
          <p:cNvSpPr>
            <a:spLocks noGrp="1"/>
          </p:cNvSpPr>
          <p:nvPr>
            <p:ph type="hdr" sz="quarter" idx="12"/>
          </p:nvPr>
        </p:nvSpPr>
        <p:spPr/>
        <p:txBody>
          <a:bodyPr/>
          <a:lstStyle/>
          <a:p>
            <a:r>
              <a:rPr lang="en-US" smtClean="0"/>
              <a:t>VA Freedom of Information Advisory Council</a:t>
            </a:r>
            <a:endParaRPr lang="en-US"/>
          </a:p>
        </p:txBody>
      </p:sp>
    </p:spTree>
    <p:extLst>
      <p:ext uri="{BB962C8B-B14F-4D97-AF65-F5344CB8AC3E}">
        <p14:creationId xmlns:p14="http://schemas.microsoft.com/office/powerpoint/2010/main" val="3321968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-will discuss</a:t>
            </a:r>
            <a:r>
              <a:rPr lang="en-US" baseline="0" dirty="0" smtClean="0"/>
              <a:t> prohibitions outside of FOIA later</a:t>
            </a:r>
            <a:endParaRPr lang="en-US" dirty="0"/>
          </a:p>
        </p:txBody>
      </p:sp>
      <p:sp>
        <p:nvSpPr>
          <p:cNvPr id="4" name="Slide Number Placeholder 3"/>
          <p:cNvSpPr>
            <a:spLocks noGrp="1"/>
          </p:cNvSpPr>
          <p:nvPr>
            <p:ph type="sldNum" sz="quarter" idx="10"/>
          </p:nvPr>
        </p:nvSpPr>
        <p:spPr/>
        <p:txBody>
          <a:bodyPr/>
          <a:lstStyle/>
          <a:p>
            <a:fld id="{F637E2C1-2AA1-4D27-9CFB-5954C94A4084}" type="slidenum">
              <a:rPr lang="en-US" smtClean="0"/>
              <a:t>10</a:t>
            </a:fld>
            <a:endParaRPr lang="en-US"/>
          </a:p>
        </p:txBody>
      </p:sp>
      <p:sp>
        <p:nvSpPr>
          <p:cNvPr id="5" name="Date Placeholder 4"/>
          <p:cNvSpPr>
            <a:spLocks noGrp="1"/>
          </p:cNvSpPr>
          <p:nvPr>
            <p:ph type="dt" idx="11"/>
          </p:nvPr>
        </p:nvSpPr>
        <p:spPr/>
        <p:txBody>
          <a:bodyPr/>
          <a:lstStyle/>
          <a:p>
            <a:r>
              <a:rPr lang="en-US" smtClean="0"/>
              <a:t>Access to Criminal &amp; Other Law Enforcement Records</a:t>
            </a:r>
            <a:endParaRPr lang="en-US"/>
          </a:p>
        </p:txBody>
      </p:sp>
      <p:sp>
        <p:nvSpPr>
          <p:cNvPr id="6" name="Header Placeholder 5"/>
          <p:cNvSpPr>
            <a:spLocks noGrp="1"/>
          </p:cNvSpPr>
          <p:nvPr>
            <p:ph type="hdr" sz="quarter" idx="12"/>
          </p:nvPr>
        </p:nvSpPr>
        <p:spPr/>
        <p:txBody>
          <a:bodyPr/>
          <a:lstStyle/>
          <a:p>
            <a:r>
              <a:rPr lang="en-US" smtClean="0"/>
              <a:t>VA Freedom of Information Advisory Council</a:t>
            </a:r>
            <a:endParaRPr lang="en-US"/>
          </a:p>
        </p:txBody>
      </p:sp>
    </p:spTree>
    <p:extLst>
      <p:ext uri="{BB962C8B-B14F-4D97-AF65-F5344CB8AC3E}">
        <p14:creationId xmlns:p14="http://schemas.microsoft.com/office/powerpoint/2010/main" val="21694565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0336D3F0-5E5F-4E1E-B323-F8EB673A667F}" type="datetime1">
              <a:rPr lang="en-US" smtClean="0"/>
              <a:t>7/21/2022</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E5DAB340-0818-4D06-829F-172651A7FECC}"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89341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2DBFD2B-C594-4E3C-A20B-7A98490E40A3}" type="datetime1">
              <a:rPr lang="en-US" smtClean="0"/>
              <a:t>7/21/2022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DAB340-0818-4D06-829F-172651A7FECC}" type="slidenum">
              <a:rPr lang="en-US" smtClean="0"/>
              <a:t>‹#›</a:t>
            </a:fld>
            <a:endParaRPr lang="en-US"/>
          </a:p>
        </p:txBody>
      </p:sp>
    </p:spTree>
    <p:extLst>
      <p:ext uri="{BB962C8B-B14F-4D97-AF65-F5344CB8AC3E}">
        <p14:creationId xmlns:p14="http://schemas.microsoft.com/office/powerpoint/2010/main" val="2827429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891A15F-0D04-4F00-99A7-6D4F4C83AE8D}" type="datetime1">
              <a:rPr lang="en-US" smtClean="0"/>
              <a:t>7/21/2022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DAB340-0818-4D06-829F-172651A7FECC}"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12043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E9C3F4C-7D27-4874-81AF-B262B68B01BA}" type="datetime1">
              <a:rPr lang="en-US" smtClean="0"/>
              <a:t>7/21/2022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DAB340-0818-4D06-829F-172651A7FECC}"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27346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12EAC82-30F3-4FEF-B42D-49587E91C42E}" type="datetime1">
              <a:rPr lang="en-US" smtClean="0"/>
              <a:t>7/21/2022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DAB340-0818-4D06-829F-172651A7FECC}" type="slidenum">
              <a:rPr lang="en-US" smtClean="0"/>
              <a:t>‹#›</a:t>
            </a:fld>
            <a:endParaRPr lang="en-US"/>
          </a:p>
        </p:txBody>
      </p:sp>
    </p:spTree>
    <p:extLst>
      <p:ext uri="{BB962C8B-B14F-4D97-AF65-F5344CB8AC3E}">
        <p14:creationId xmlns:p14="http://schemas.microsoft.com/office/powerpoint/2010/main" val="3637899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61CEE03-A5A1-41DA-B075-656947A98919}" type="datetime1">
              <a:rPr lang="en-US" smtClean="0"/>
              <a:t>7/21/2022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DAB340-0818-4D06-829F-172651A7FECC}"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37260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5F3BF50-254C-4F80-9CA4-10E8002B5121}" type="datetime1">
              <a:rPr lang="en-US" smtClean="0"/>
              <a:t>7/21/2022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DAB340-0818-4D06-829F-172651A7FECC}"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77277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D756FC-9B18-42CD-9E4D-0AC4BCA766C9}" type="datetime1">
              <a:rPr lang="en-US" smtClean="0"/>
              <a:t>7/21/2022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DAB340-0818-4D06-829F-172651A7FECC}"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58552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ECE7ADD-0F8C-49EE-8095-2EFCA2B485D5}" type="datetime1">
              <a:rPr lang="en-US" smtClean="0"/>
              <a:t>7/21/2022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DAB340-0818-4D06-829F-172651A7FECC}"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71656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AC05E0-8EAF-4749-BF70-EB82D148F926}" type="datetime1">
              <a:rPr lang="en-US" smtClean="0"/>
              <a:t>7/21/2022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DAB340-0818-4D06-829F-172651A7FECC}" type="slidenum">
              <a:rPr lang="en-US" smtClean="0"/>
              <a:t>‹#›</a:t>
            </a:fld>
            <a:endParaRPr lang="en-US"/>
          </a:p>
        </p:txBody>
      </p:sp>
    </p:spTree>
    <p:extLst>
      <p:ext uri="{BB962C8B-B14F-4D97-AF65-F5344CB8AC3E}">
        <p14:creationId xmlns:p14="http://schemas.microsoft.com/office/powerpoint/2010/main" val="19389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C15EA7D-54B2-46B9-8294-D8A891249E2F}" type="datetime1">
              <a:rPr lang="en-US" smtClean="0"/>
              <a:t>7/21/2022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DAB340-0818-4D06-829F-172651A7FECC}"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9910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F941402-3B84-4019-9486-AF6283DD647F}" type="datetime1">
              <a:rPr lang="en-US" smtClean="0"/>
              <a:t>7/21/2022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DAB340-0818-4D06-829F-172651A7FECC}" type="slidenum">
              <a:rPr lang="en-US" smtClean="0"/>
              <a:t>‹#›</a:t>
            </a:fld>
            <a:endParaRPr lang="en-US"/>
          </a:p>
        </p:txBody>
      </p:sp>
    </p:spTree>
    <p:extLst>
      <p:ext uri="{BB962C8B-B14F-4D97-AF65-F5344CB8AC3E}">
        <p14:creationId xmlns:p14="http://schemas.microsoft.com/office/powerpoint/2010/main" val="1989676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B36F2BB-D32A-4FD8-BF57-74BC0C47EE29}" type="datetime1">
              <a:rPr lang="en-US" smtClean="0"/>
              <a:t>7/21/2022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DAB340-0818-4D06-829F-172651A7FECC}"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7608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6CC8EE6-4699-4ED4-87B6-03DEA2CABAD0}" type="datetime1">
              <a:rPr lang="en-US" smtClean="0"/>
              <a:t>7/21/2022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DAB340-0818-4D06-829F-172651A7FECC}"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98748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C7A177-A381-4258-B8AF-9B8391793793}" type="datetime1">
              <a:rPr lang="en-US" smtClean="0"/>
              <a:t>7/21/2022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DAB340-0818-4D06-829F-172651A7FECC}" type="slidenum">
              <a:rPr lang="en-US" smtClean="0"/>
              <a:t>‹#›</a:t>
            </a:fld>
            <a:endParaRPr lang="en-US"/>
          </a:p>
        </p:txBody>
      </p:sp>
    </p:spTree>
    <p:extLst>
      <p:ext uri="{BB962C8B-B14F-4D97-AF65-F5344CB8AC3E}">
        <p14:creationId xmlns:p14="http://schemas.microsoft.com/office/powerpoint/2010/main" val="388418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064F1D40-2B9A-489E-8855-850667003B61}" type="datetime1">
              <a:rPr lang="en-US" smtClean="0"/>
              <a:t>7/21/2022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DAB340-0818-4D06-829F-172651A7FECC}"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14282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DE02C9DC-3624-44A4-8D82-84BDD65C8BAF}" type="datetime1">
              <a:rPr lang="en-US" smtClean="0"/>
              <a:t>7/21/2022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DAB340-0818-4D06-829F-172651A7FECC}" type="slidenum">
              <a:rPr lang="en-US" smtClean="0"/>
              <a:t>‹#›</a:t>
            </a:fld>
            <a:endParaRPr lang="en-US"/>
          </a:p>
        </p:txBody>
      </p:sp>
    </p:spTree>
    <p:extLst>
      <p:ext uri="{BB962C8B-B14F-4D97-AF65-F5344CB8AC3E}">
        <p14:creationId xmlns:p14="http://schemas.microsoft.com/office/powerpoint/2010/main" val="2082543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4E5F132-12C1-4C20-9450-A6BDCEBE6E6B}" type="datetime1">
              <a:rPr lang="en-US" smtClean="0"/>
              <a:t>7/21/2022</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5DAB340-0818-4D06-829F-172651A7FECC}" type="slidenum">
              <a:rPr lang="en-US" smtClean="0"/>
              <a:t>‹#›</a:t>
            </a:fld>
            <a:endParaRPr lang="en-US"/>
          </a:p>
        </p:txBody>
      </p:sp>
    </p:spTree>
    <p:extLst>
      <p:ext uri="{BB962C8B-B14F-4D97-AF65-F5344CB8AC3E}">
        <p14:creationId xmlns:p14="http://schemas.microsoft.com/office/powerpoint/2010/main" val="10468464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hyperlink" Target="https://law.lis.virginia.gov/vacode/title2.2/chapter37/section2.2-3705.3/" TargetMode="External"/><Relationship Id="rId2" Type="http://schemas.openxmlformats.org/officeDocument/2006/relationships/slideLayout" Target="../slideLayouts/slideLayout2.xml"/><Relationship Id="rId1" Type="http://schemas.openxmlformats.org/officeDocument/2006/relationships/tags" Target="../tags/tag19.xml"/><Relationship Id="rId6" Type="http://schemas.openxmlformats.org/officeDocument/2006/relationships/hyperlink" Target="https://law.lis.virginia.gov/vacode/title2.2/chapter37/section2.2-3705.2/" TargetMode="External"/><Relationship Id="rId5" Type="http://schemas.openxmlformats.org/officeDocument/2006/relationships/hyperlink" Target="https://law.lis.virginia.gov/vacode/title2.2/chapter37/section2.2-3705.6/" TargetMode="External"/><Relationship Id="rId4" Type="http://schemas.openxmlformats.org/officeDocument/2006/relationships/hyperlink" Target="https://law.lis.virginia.gov/vacode/title2.2/chapter37/section2.2-3705.1/" TargetMode="External"/></Relationships>
</file>

<file path=ppt/slides/_rels/slide19.xml.rels><?xml version="1.0" encoding="UTF-8" standalone="yes"?>
<Relationships xmlns="http://schemas.openxmlformats.org/package/2006/relationships"><Relationship Id="rId8" Type="http://schemas.openxmlformats.org/officeDocument/2006/relationships/hyperlink" Target="https://law.lis.virginia.gov/vacode/title22.1/chapter14/section22.1-287/" TargetMode="External"/><Relationship Id="rId13" Type="http://schemas.openxmlformats.org/officeDocument/2006/relationships/hyperlink" Target="https://law.lis.virginia.gov/vacode/title19.2/chapter23/section19.2-389.1/" TargetMode="External"/><Relationship Id="rId3" Type="http://schemas.openxmlformats.org/officeDocument/2006/relationships/notesSlide" Target="../notesSlides/notesSlide18.xml"/><Relationship Id="rId7" Type="http://schemas.openxmlformats.org/officeDocument/2006/relationships/hyperlink" Target="https://law.lis.virginia.gov/vacode/title16.1/chapter11/section16.1-301/" TargetMode="External"/><Relationship Id="rId12" Type="http://schemas.openxmlformats.org/officeDocument/2006/relationships/hyperlink" Target="https://law.lis.virginia.gov/vacode/title19.2/chapter23/section19.2-389/" TargetMode="External"/><Relationship Id="rId2" Type="http://schemas.openxmlformats.org/officeDocument/2006/relationships/slideLayout" Target="../slideLayouts/slideLayout2.xml"/><Relationship Id="rId1" Type="http://schemas.openxmlformats.org/officeDocument/2006/relationships/tags" Target="../tags/tag20.xml"/><Relationship Id="rId6" Type="http://schemas.openxmlformats.org/officeDocument/2006/relationships/hyperlink" Target="https://law.lis.virginia.gov/vacode/title58.1/chapter0/section58.1-3/" TargetMode="External"/><Relationship Id="rId11" Type="http://schemas.openxmlformats.org/officeDocument/2006/relationships/hyperlink" Target="https://law.lis.virginia.gov/vacode/title52/chapter1/section52-8.3/" TargetMode="External"/><Relationship Id="rId5" Type="http://schemas.openxmlformats.org/officeDocument/2006/relationships/hyperlink" Target="https://law.lis.virginia.gov/vacode/title2.2/chapter38.1/section2.2-3816/" TargetMode="External"/><Relationship Id="rId10" Type="http://schemas.openxmlformats.org/officeDocument/2006/relationships/hyperlink" Target="https://law.lis.virginia.gov/vacode/title19.2/chapter1.1/section19.2-11.2/" TargetMode="External"/><Relationship Id="rId4" Type="http://schemas.openxmlformats.org/officeDocument/2006/relationships/hyperlink" Target="https://law.lis.virginia.gov/vacode/title2.2/chapter38.1/section2.2-3815/" TargetMode="External"/><Relationship Id="rId9" Type="http://schemas.openxmlformats.org/officeDocument/2006/relationships/hyperlink" Target="https://law.lis.virginia.gov/vacode/title23.1/chapter4/section23.1-405/" TargetMode="Externa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tags" Target="../tags/tag2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hyperlink" Target="https://law.lis.virginia.gov/vacode/title2.2/chapter37/section2.2-3704/" TargetMode="External"/><Relationship Id="rId5" Type="http://schemas.openxmlformats.org/officeDocument/2006/relationships/hyperlink" Target="https://law.lis.virginia.gov/vacode/title2.2/chapter37/section2.2-3701/" TargetMode="External"/><Relationship Id="rId4" Type="http://schemas.openxmlformats.org/officeDocument/2006/relationships/hyperlink" Target="https://law.lis.virginia.gov/vacode/title2.2/chapter37/section2.2-3700/"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hyperlink" Target="https://law.lis.virginia.gov/vacode/title2.2/chapter37/section2.2-3706.1/" TargetMode="External"/><Relationship Id="rId4" Type="http://schemas.openxmlformats.org/officeDocument/2006/relationships/hyperlink" Target="https://law.lis.virginia.gov/vacode/title2.2/chapter37/section2.2-3706/" TargetMode="Externa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92398" y="1530221"/>
            <a:ext cx="6815669" cy="1856444"/>
          </a:xfrm>
        </p:spPr>
        <p:txBody>
          <a:bodyPr/>
          <a:lstStyle/>
          <a:p>
            <a:r>
              <a:rPr lang="en-US" sz="4400" dirty="0" smtClean="0"/>
              <a:t>Criminal and Other Law Enforcement </a:t>
            </a:r>
            <a:r>
              <a:rPr lang="en-US" sz="4400" dirty="0"/>
              <a:t>Records</a:t>
            </a:r>
            <a:r>
              <a:rPr lang="en-US" dirty="0"/>
              <a:t/>
            </a:r>
            <a:br>
              <a:rPr lang="en-US" dirty="0"/>
            </a:br>
            <a:r>
              <a:rPr lang="en-US" sz="2100" dirty="0"/>
              <a:t>Virginia Freedom of Information </a:t>
            </a:r>
            <a:r>
              <a:rPr lang="en-US" sz="2100" dirty="0" smtClean="0"/>
              <a:t>Act</a:t>
            </a:r>
            <a:endParaRPr lang="en-US" dirty="0"/>
          </a:p>
        </p:txBody>
      </p:sp>
      <p:sp>
        <p:nvSpPr>
          <p:cNvPr id="3" name="Subtitle 2"/>
          <p:cNvSpPr>
            <a:spLocks noGrp="1"/>
          </p:cNvSpPr>
          <p:nvPr>
            <p:ph type="subTitle" idx="1"/>
          </p:nvPr>
        </p:nvSpPr>
        <p:spPr>
          <a:xfrm>
            <a:off x="2692398" y="3657596"/>
            <a:ext cx="6815669" cy="1586207"/>
          </a:xfrm>
        </p:spPr>
        <p:txBody>
          <a:bodyPr>
            <a:normAutofit fontScale="85000" lnSpcReduction="20000"/>
          </a:bodyPr>
          <a:lstStyle/>
          <a:p>
            <a:r>
              <a:rPr lang="en-US" sz="2300" dirty="0"/>
              <a:t>Virginia Freedom of Information Advisory Council</a:t>
            </a:r>
          </a:p>
          <a:p>
            <a:r>
              <a:rPr lang="en-US" sz="2300" dirty="0"/>
              <a:t>http://foiacouncil.dls.virginia.gov/</a:t>
            </a:r>
          </a:p>
          <a:p>
            <a:r>
              <a:rPr lang="en-US" sz="2300" dirty="0"/>
              <a:t>foiacouncil@dls.virginia.gov</a:t>
            </a:r>
          </a:p>
          <a:p>
            <a:r>
              <a:rPr lang="en-US" sz="2300" dirty="0"/>
              <a:t>(804) 698-1810</a:t>
            </a:r>
          </a:p>
          <a:p>
            <a:endParaRPr lang="en-US" dirty="0"/>
          </a:p>
        </p:txBody>
      </p:sp>
      <p:sp>
        <p:nvSpPr>
          <p:cNvPr id="4" name="Slide Number Placeholder 3"/>
          <p:cNvSpPr>
            <a:spLocks noGrp="1"/>
          </p:cNvSpPr>
          <p:nvPr>
            <p:ph type="sldNum" sz="quarter" idx="12"/>
          </p:nvPr>
        </p:nvSpPr>
        <p:spPr/>
        <p:txBody>
          <a:bodyPr/>
          <a:lstStyle/>
          <a:p>
            <a:fld id="{E5DAB340-0818-4D06-829F-172651A7FECC}" type="slidenum">
              <a:rPr lang="en-US" smtClean="0"/>
              <a:t>1</a:t>
            </a:fld>
            <a:endParaRPr lang="en-US"/>
          </a:p>
        </p:txBody>
      </p:sp>
    </p:spTree>
    <p:custDataLst>
      <p:tags r:id="rId1"/>
    </p:custDataLst>
    <p:extLst>
      <p:ext uri="{BB962C8B-B14F-4D97-AF65-F5344CB8AC3E}">
        <p14:creationId xmlns:p14="http://schemas.microsoft.com/office/powerpoint/2010/main" val="3115586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Criminal Investigative Files – </a:t>
            </a:r>
            <a:br>
              <a:rPr lang="en-US" dirty="0" smtClean="0"/>
            </a:br>
            <a:r>
              <a:rPr lang="en-US" sz="3600" dirty="0" smtClean="0"/>
              <a:t>Mandatory Release (continued)</a:t>
            </a:r>
            <a:endParaRPr lang="en-US" dirty="0"/>
          </a:p>
        </p:txBody>
      </p:sp>
      <p:sp>
        <p:nvSpPr>
          <p:cNvPr id="3" name="Content Placeholder 2"/>
          <p:cNvSpPr>
            <a:spLocks noGrp="1"/>
          </p:cNvSpPr>
          <p:nvPr>
            <p:ph idx="1"/>
          </p:nvPr>
        </p:nvSpPr>
        <p:spPr/>
        <p:txBody>
          <a:bodyPr>
            <a:normAutofit fontScale="85000" lnSpcReduction="20000"/>
          </a:bodyPr>
          <a:lstStyle/>
          <a:p>
            <a:pPr lvl="1"/>
            <a:r>
              <a:rPr lang="en-US" dirty="0" smtClean="0"/>
              <a:t>(</a:t>
            </a:r>
            <a:r>
              <a:rPr lang="en-US" dirty="0"/>
              <a:t>v) for the sole purpose of inspection at the location where such records are maintained by the public body that is the custodian of the records, </a:t>
            </a:r>
            <a:endParaRPr lang="en-US" dirty="0" smtClean="0"/>
          </a:p>
          <a:p>
            <a:pPr lvl="2"/>
            <a:r>
              <a:rPr lang="en-US" dirty="0" smtClean="0"/>
              <a:t>(</a:t>
            </a:r>
            <a:r>
              <a:rPr lang="en-US" dirty="0"/>
              <a:t>a) an attorney or his agent when such attorney is considering representing a petitioner in a post-conviction proceeding or pardon, </a:t>
            </a:r>
            <a:endParaRPr lang="en-US" dirty="0" smtClean="0"/>
          </a:p>
          <a:p>
            <a:pPr lvl="2"/>
            <a:r>
              <a:rPr lang="en-US" dirty="0" smtClean="0"/>
              <a:t>(</a:t>
            </a:r>
            <a:r>
              <a:rPr lang="en-US" dirty="0"/>
              <a:t>b) an attorney who provides a sworn declaration that the attorney has been retained by an individual for purposes of pursuing a civil or criminal action and has a good faith basis to believe that the records being requested are material to such action, or </a:t>
            </a:r>
            <a:endParaRPr lang="en-US" dirty="0" smtClean="0"/>
          </a:p>
          <a:p>
            <a:pPr lvl="2"/>
            <a:r>
              <a:rPr lang="en-US" dirty="0" smtClean="0"/>
              <a:t>(</a:t>
            </a:r>
            <a:r>
              <a:rPr lang="en-US" dirty="0"/>
              <a:t>c) a person who is proceeding pro se in a petition for a writ of habeas corpus or writ of actual innocence pursuant to Chapter 19.2 (§ 19.2-327.2 et seq.) of Title 19.2 or any other federal or state post-conviction proceeding or pardon, who provides a sworn affidavit that the records being requested are material to such action. </a:t>
            </a:r>
          </a:p>
          <a:p>
            <a:pPr marL="0" indent="0">
              <a:buNone/>
            </a:pPr>
            <a:r>
              <a:rPr lang="en-US" dirty="0" smtClean="0"/>
              <a:t>NOTE: There are additional procedures and conditions on releases under clauses (iv) and (v) – check the statute!</a:t>
            </a:r>
            <a:endParaRPr lang="en-US" dirty="0"/>
          </a:p>
        </p:txBody>
      </p:sp>
      <p:sp>
        <p:nvSpPr>
          <p:cNvPr id="4" name="Slide Number Placeholder 3"/>
          <p:cNvSpPr>
            <a:spLocks noGrp="1"/>
          </p:cNvSpPr>
          <p:nvPr>
            <p:ph type="sldNum" sz="quarter" idx="12"/>
          </p:nvPr>
        </p:nvSpPr>
        <p:spPr/>
        <p:txBody>
          <a:bodyPr/>
          <a:lstStyle/>
          <a:p>
            <a:fld id="{E5DAB340-0818-4D06-829F-172651A7FECC}" type="slidenum">
              <a:rPr lang="en-US" smtClean="0"/>
              <a:t>10</a:t>
            </a:fld>
            <a:endParaRPr lang="en-US"/>
          </a:p>
        </p:txBody>
      </p:sp>
    </p:spTree>
    <p:custDataLst>
      <p:tags r:id="rId1"/>
    </p:custDataLst>
    <p:extLst>
      <p:ext uri="{BB962C8B-B14F-4D97-AF65-F5344CB8AC3E}">
        <p14:creationId xmlns:p14="http://schemas.microsoft.com/office/powerpoint/2010/main" val="3589352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Criminal Investigative Files – </a:t>
            </a:r>
            <a:br>
              <a:rPr lang="en-US" dirty="0" smtClean="0"/>
            </a:br>
            <a:r>
              <a:rPr lang="en-US" sz="3600" dirty="0" smtClean="0"/>
              <a:t>Discretionary Release </a:t>
            </a:r>
            <a:r>
              <a:rPr lang="en-US" sz="3600" dirty="0"/>
              <a:t>(</a:t>
            </a:r>
            <a:r>
              <a:rPr lang="en-US" sz="3600" dirty="0" smtClean="0"/>
              <a:t>Ongoing Investigations) – </a:t>
            </a:r>
            <a:br>
              <a:rPr lang="en-US" sz="3600" dirty="0" smtClean="0"/>
            </a:br>
            <a:r>
              <a:rPr lang="en-US" sz="3600" dirty="0" smtClean="0"/>
              <a:t>§§ </a:t>
            </a:r>
            <a:r>
              <a:rPr lang="en-US" sz="3600" dirty="0"/>
              <a:t>2.2-3706 (B)(1) and 2.2-3706.1 (C</a:t>
            </a:r>
            <a:r>
              <a:rPr lang="en-US" sz="3600" dirty="0" smtClean="0"/>
              <a:t>)</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2.2-3706 </a:t>
            </a:r>
            <a:r>
              <a:rPr lang="en-US" dirty="0"/>
              <a:t>(B)(1): The following records are excluded from the mandatory disclosure provisions of this chapter, but may be disclosed by the custodian, in his discretion, except where such disclosure is prohibited by law</a:t>
            </a:r>
            <a:r>
              <a:rPr lang="en-US" dirty="0" smtClean="0"/>
              <a:t>: Criminal </a:t>
            </a:r>
            <a:r>
              <a:rPr lang="en-US" dirty="0"/>
              <a:t>investigative files, defined as any documents and information, including complaints, court </a:t>
            </a:r>
            <a:r>
              <a:rPr lang="en-US" dirty="0" smtClean="0"/>
              <a:t>orders</a:t>
            </a:r>
            <a:r>
              <a:rPr lang="en-US" dirty="0"/>
              <a:t>, </a:t>
            </a:r>
            <a:r>
              <a:rPr lang="en-US" dirty="0" smtClean="0"/>
              <a:t>memoranda</a:t>
            </a:r>
            <a:r>
              <a:rPr lang="en-US" dirty="0"/>
              <a:t>, notes, diagrams, maps, photographs, correspondence, reports, witness statements, </a:t>
            </a:r>
            <a:r>
              <a:rPr lang="en-US" dirty="0" smtClean="0"/>
              <a:t>and evidence</a:t>
            </a:r>
            <a:r>
              <a:rPr lang="en-US" dirty="0"/>
              <a:t>, </a:t>
            </a:r>
            <a:r>
              <a:rPr lang="en-US" dirty="0" smtClean="0"/>
              <a:t>relating </a:t>
            </a:r>
            <a:r>
              <a:rPr lang="en-US" dirty="0"/>
              <a:t>to a criminal investigation or prosecution not required to be disclosed in </a:t>
            </a:r>
            <a:r>
              <a:rPr lang="en-US" dirty="0" smtClean="0"/>
              <a:t>accordance </a:t>
            </a:r>
            <a:r>
              <a:rPr lang="en-US" dirty="0"/>
              <a:t>with </a:t>
            </a:r>
            <a:r>
              <a:rPr lang="en-US" dirty="0" smtClean="0"/>
              <a:t>§ 2.2-3706.1</a:t>
            </a:r>
            <a:endParaRPr lang="en-US" dirty="0"/>
          </a:p>
          <a:p>
            <a:r>
              <a:rPr lang="en-US" dirty="0"/>
              <a:t>2.2-3706.1 (</a:t>
            </a:r>
            <a:r>
              <a:rPr lang="en-US" dirty="0" smtClean="0"/>
              <a:t>C): Criminal </a:t>
            </a:r>
            <a:r>
              <a:rPr lang="en-US" dirty="0"/>
              <a:t>investigative files relating to an ongoing criminal investigation or proceeding are excluded from the mandatory disclosure provisions of this chapter, but may be disclosed by the custodian, in his discretion, except as provided in subsection E or where such disclosure is prohibited by law</a:t>
            </a:r>
            <a:r>
              <a:rPr lang="en-US" dirty="0" smtClean="0"/>
              <a:t>.</a:t>
            </a:r>
          </a:p>
          <a:p>
            <a:pPr marL="457200" lvl="1" indent="0">
              <a:buNone/>
            </a:pPr>
            <a:endParaRPr lang="en-US" dirty="0"/>
          </a:p>
          <a:p>
            <a:pPr marL="0" indent="0">
              <a:buNone/>
            </a:pPr>
            <a:endParaRPr lang="en-US" dirty="0"/>
          </a:p>
          <a:p>
            <a:endParaRPr lang="en-US" dirty="0"/>
          </a:p>
        </p:txBody>
      </p:sp>
      <p:sp>
        <p:nvSpPr>
          <p:cNvPr id="4" name="Slide Number Placeholder 3"/>
          <p:cNvSpPr>
            <a:spLocks noGrp="1"/>
          </p:cNvSpPr>
          <p:nvPr>
            <p:ph type="sldNum" sz="quarter" idx="12"/>
          </p:nvPr>
        </p:nvSpPr>
        <p:spPr/>
        <p:txBody>
          <a:bodyPr/>
          <a:lstStyle/>
          <a:p>
            <a:fld id="{E5DAB340-0818-4D06-829F-172651A7FECC}" type="slidenum">
              <a:rPr lang="en-US" smtClean="0"/>
              <a:t>11</a:t>
            </a:fld>
            <a:endParaRPr lang="en-US"/>
          </a:p>
        </p:txBody>
      </p:sp>
    </p:spTree>
    <p:custDataLst>
      <p:tags r:id="rId1"/>
    </p:custDataLst>
    <p:extLst>
      <p:ext uri="{BB962C8B-B14F-4D97-AF65-F5344CB8AC3E}">
        <p14:creationId xmlns:p14="http://schemas.microsoft.com/office/powerpoint/2010/main" val="1702575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Criminal Investigative Files – </a:t>
            </a:r>
            <a:br>
              <a:rPr lang="en-US" dirty="0" smtClean="0"/>
            </a:br>
            <a:r>
              <a:rPr lang="en-US" sz="3600" dirty="0" smtClean="0"/>
              <a:t>Discretionary Release (Not Ongoing) – § 2.2-3706.1 (D)</a:t>
            </a:r>
            <a:endParaRPr lang="en-US" dirty="0"/>
          </a:p>
        </p:txBody>
      </p:sp>
      <p:sp>
        <p:nvSpPr>
          <p:cNvPr id="3" name="Content Placeholder 2"/>
          <p:cNvSpPr>
            <a:spLocks noGrp="1"/>
          </p:cNvSpPr>
          <p:nvPr>
            <p:ph idx="1"/>
          </p:nvPr>
        </p:nvSpPr>
        <p:spPr/>
        <p:txBody>
          <a:bodyPr>
            <a:normAutofit/>
          </a:bodyPr>
          <a:lstStyle/>
          <a:p>
            <a:r>
              <a:rPr lang="en-US" dirty="0" smtClean="0"/>
              <a:t>2.2-3706.1 </a:t>
            </a:r>
            <a:r>
              <a:rPr lang="en-US" dirty="0"/>
              <a:t>(D): Criminal investigative files relating to a criminal investigation or proceeding that is not ongoing are excluded from the mandatory disclosure provisions of this chapter, but may be disclosed by the custodian, in his discretion, except as provided in subsection E</a:t>
            </a:r>
          </a:p>
          <a:p>
            <a:pPr marL="457200" lvl="1" indent="0">
              <a:buNone/>
            </a:pPr>
            <a:endParaRPr lang="en-US" dirty="0"/>
          </a:p>
          <a:p>
            <a:pPr marL="0" indent="0">
              <a:buNone/>
            </a:pPr>
            <a:endParaRPr lang="en-US" dirty="0"/>
          </a:p>
          <a:p>
            <a:endParaRPr lang="en-US" dirty="0"/>
          </a:p>
        </p:txBody>
      </p:sp>
      <p:sp>
        <p:nvSpPr>
          <p:cNvPr id="4" name="Slide Number Placeholder 3"/>
          <p:cNvSpPr>
            <a:spLocks noGrp="1"/>
          </p:cNvSpPr>
          <p:nvPr>
            <p:ph type="sldNum" sz="quarter" idx="12"/>
          </p:nvPr>
        </p:nvSpPr>
        <p:spPr/>
        <p:txBody>
          <a:bodyPr/>
          <a:lstStyle/>
          <a:p>
            <a:fld id="{E5DAB340-0818-4D06-829F-172651A7FECC}" type="slidenum">
              <a:rPr lang="en-US" smtClean="0"/>
              <a:t>12</a:t>
            </a:fld>
            <a:endParaRPr lang="en-US"/>
          </a:p>
        </p:txBody>
      </p:sp>
    </p:spTree>
    <p:custDataLst>
      <p:tags r:id="rId1"/>
    </p:custDataLst>
    <p:extLst>
      <p:ext uri="{BB962C8B-B14F-4D97-AF65-F5344CB8AC3E}">
        <p14:creationId xmlns:p14="http://schemas.microsoft.com/office/powerpoint/2010/main" val="2147948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Criminal Investigative Files – </a:t>
            </a:r>
            <a:br>
              <a:rPr lang="en-US" dirty="0" smtClean="0"/>
            </a:br>
            <a:r>
              <a:rPr lang="en-US" sz="3100" dirty="0" smtClean="0"/>
              <a:t>Exceptions to Release – § </a:t>
            </a:r>
            <a:r>
              <a:rPr lang="en-US" sz="3100" dirty="0"/>
              <a:t>2.2-3706.1 (E</a:t>
            </a:r>
            <a:r>
              <a:rPr lang="en-US" sz="3100" dirty="0" smtClean="0"/>
              <a:t>)</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E</a:t>
            </a:r>
            <a:r>
              <a:rPr lang="en-US" dirty="0"/>
              <a:t>. The provisions of subsections C and D shall not apply if the release of such information:</a:t>
            </a:r>
          </a:p>
          <a:p>
            <a:pPr marL="457200" lvl="1" indent="0">
              <a:buNone/>
            </a:pPr>
            <a:r>
              <a:rPr lang="en-US" dirty="0"/>
              <a:t>1. Would interfere with a particular ongoing criminal investigation or proceeding in a particularly identifiable manner;</a:t>
            </a:r>
          </a:p>
          <a:p>
            <a:pPr marL="457200" lvl="1" indent="0">
              <a:buNone/>
            </a:pPr>
            <a:r>
              <a:rPr lang="en-US" dirty="0"/>
              <a:t>2. Would deprive a person of a right to a fair trial or an impartial adjudication;</a:t>
            </a:r>
          </a:p>
          <a:p>
            <a:pPr marL="457200" lvl="1" indent="0">
              <a:buNone/>
            </a:pPr>
            <a:r>
              <a:rPr lang="en-US" dirty="0"/>
              <a:t>3. Would constitute an unwarranted invasion of personal privacy;</a:t>
            </a:r>
          </a:p>
          <a:p>
            <a:pPr marL="457200" lvl="1" indent="0">
              <a:buNone/>
            </a:pPr>
            <a:r>
              <a:rPr lang="en-US" dirty="0"/>
              <a:t>4. Would disclose (</a:t>
            </a:r>
            <a:r>
              <a:rPr lang="en-US" dirty="0" err="1"/>
              <a:t>i</a:t>
            </a:r>
            <a:r>
              <a:rPr lang="en-US" dirty="0"/>
              <a:t>) the identity of a confidential source or (ii) in the case of a record compiled by a law-enforcement agency in the course of a criminal investigation, information furnished only by a confidential source;</a:t>
            </a:r>
          </a:p>
          <a:p>
            <a:pPr marL="457200" lvl="1" indent="0">
              <a:buNone/>
            </a:pPr>
            <a:r>
              <a:rPr lang="en-US" dirty="0"/>
              <a:t>5. Would disclose law-enforcement investigative techniques and procedures, if such disclosure could reasonably be expected to risk circumvention of the law; or</a:t>
            </a:r>
          </a:p>
          <a:p>
            <a:pPr marL="457200" lvl="1" indent="0">
              <a:buNone/>
            </a:pPr>
            <a:r>
              <a:rPr lang="en-US" dirty="0"/>
              <a:t>6. Would endanger the life or physical safety of any individual.</a:t>
            </a:r>
          </a:p>
          <a:p>
            <a:r>
              <a:rPr lang="en-US" dirty="0"/>
              <a:t>Nothing in this subsection shall be construed to authorize the withholding of those portions of such information that are unlikely to cause any effect listed herein</a:t>
            </a:r>
            <a:r>
              <a:rPr lang="en-US" dirty="0" smtClean="0"/>
              <a:t>.</a:t>
            </a:r>
            <a:endParaRPr lang="en-US" dirty="0"/>
          </a:p>
        </p:txBody>
      </p:sp>
      <p:sp>
        <p:nvSpPr>
          <p:cNvPr id="4" name="Slide Number Placeholder 3"/>
          <p:cNvSpPr>
            <a:spLocks noGrp="1"/>
          </p:cNvSpPr>
          <p:nvPr>
            <p:ph type="sldNum" sz="quarter" idx="12"/>
          </p:nvPr>
        </p:nvSpPr>
        <p:spPr/>
        <p:txBody>
          <a:bodyPr/>
          <a:lstStyle/>
          <a:p>
            <a:fld id="{E5DAB340-0818-4D06-829F-172651A7FECC}" type="slidenum">
              <a:rPr lang="en-US" smtClean="0"/>
              <a:t>13</a:t>
            </a:fld>
            <a:endParaRPr lang="en-US"/>
          </a:p>
        </p:txBody>
      </p:sp>
    </p:spTree>
    <p:custDataLst>
      <p:tags r:id="rId1"/>
    </p:custDataLst>
    <p:extLst>
      <p:ext uri="{BB962C8B-B14F-4D97-AF65-F5344CB8AC3E}">
        <p14:creationId xmlns:p14="http://schemas.microsoft.com/office/powerpoint/2010/main" val="814665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Criminal Investigative Files – </a:t>
            </a:r>
            <a:br>
              <a:rPr lang="en-US" dirty="0" smtClean="0"/>
            </a:br>
            <a:r>
              <a:rPr lang="en-US" sz="3600" dirty="0" smtClean="0"/>
              <a:t>Prohibitions (Notice &amp; Injunction) </a:t>
            </a:r>
            <a:br>
              <a:rPr lang="en-US" sz="3600" dirty="0" smtClean="0"/>
            </a:br>
            <a:r>
              <a:rPr lang="en-US" sz="3600" dirty="0" smtClean="0"/>
              <a:t>§ </a:t>
            </a:r>
            <a:r>
              <a:rPr lang="en-US" sz="3600" dirty="0"/>
              <a:t>2.2-3706.1 (F</a:t>
            </a:r>
            <a:r>
              <a:rPr lang="en-US" sz="3600" dirty="0" smtClean="0"/>
              <a:t>)</a:t>
            </a:r>
            <a:endParaRPr lang="en-US" sz="3600"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smtClean="0"/>
              <a:t>Release </a:t>
            </a:r>
            <a:r>
              <a:rPr lang="en-US" dirty="0"/>
              <a:t>under § 2.2-3706.1 </a:t>
            </a:r>
            <a:r>
              <a:rPr lang="en-US" dirty="0" smtClean="0"/>
              <a:t>(C) and (D) – except clauses (D)(iv) and (D)(v)(a) [release to certain attorneys] - is prohibited </a:t>
            </a:r>
            <a:r>
              <a:rPr lang="en-US" dirty="0"/>
              <a:t>unless public body </a:t>
            </a:r>
            <a:r>
              <a:rPr lang="en-US" dirty="0" smtClean="0"/>
              <a:t>first:</a:t>
            </a:r>
          </a:p>
          <a:p>
            <a:r>
              <a:rPr lang="en-US" dirty="0" smtClean="0"/>
              <a:t>Makes </a:t>
            </a:r>
            <a:r>
              <a:rPr lang="en-US" dirty="0"/>
              <a:t>reasonable efforts to notify </a:t>
            </a:r>
            <a:r>
              <a:rPr lang="en-US" dirty="0" smtClean="0"/>
              <a:t>victim, victim’s immediate family if victim deceased, or parents or guardians of victim is a minor</a:t>
            </a:r>
          </a:p>
          <a:p>
            <a:r>
              <a:rPr lang="en-US" dirty="0" smtClean="0"/>
              <a:t>And give those persons </a:t>
            </a:r>
            <a:r>
              <a:rPr lang="en-US" dirty="0"/>
              <a:t>opportunity to file injunction against </a:t>
            </a:r>
            <a:r>
              <a:rPr lang="en-US" dirty="0" smtClean="0"/>
              <a:t>release</a:t>
            </a:r>
          </a:p>
          <a:p>
            <a:pPr lvl="1"/>
            <a:r>
              <a:rPr lang="en-US" dirty="0" smtClean="0"/>
              <a:t>Person notified must file petition for injunction in court within 14 days of receipt of notice </a:t>
            </a:r>
          </a:p>
          <a:p>
            <a:pPr lvl="1"/>
            <a:r>
              <a:rPr lang="en-US" dirty="0" smtClean="0"/>
              <a:t>Public body shall not respond until at least 14 days after receipt of notice</a:t>
            </a:r>
          </a:p>
          <a:p>
            <a:pPr lvl="1"/>
            <a:r>
              <a:rPr lang="en-US" dirty="0"/>
              <a:t>Response time tolled pending the notification process and any subsequent disposition by the court</a:t>
            </a:r>
          </a:p>
          <a:p>
            <a:pPr marL="0" indent="0">
              <a:buNone/>
            </a:pPr>
            <a:endParaRPr lang="en-US" dirty="0"/>
          </a:p>
          <a:p>
            <a:pPr marL="457200" lvl="1" indent="0">
              <a:buNone/>
            </a:pPr>
            <a:endParaRPr lang="en-US" dirty="0"/>
          </a:p>
          <a:p>
            <a:pPr marL="0" indent="0">
              <a:buNone/>
            </a:pPr>
            <a:endParaRPr lang="en-US" dirty="0"/>
          </a:p>
          <a:p>
            <a:endParaRPr lang="en-US" dirty="0"/>
          </a:p>
        </p:txBody>
      </p:sp>
      <p:sp>
        <p:nvSpPr>
          <p:cNvPr id="4" name="Slide Number Placeholder 3"/>
          <p:cNvSpPr>
            <a:spLocks noGrp="1"/>
          </p:cNvSpPr>
          <p:nvPr>
            <p:ph type="sldNum" sz="quarter" idx="12"/>
          </p:nvPr>
        </p:nvSpPr>
        <p:spPr/>
        <p:txBody>
          <a:bodyPr/>
          <a:lstStyle/>
          <a:p>
            <a:fld id="{E5DAB340-0818-4D06-829F-172651A7FECC}" type="slidenum">
              <a:rPr lang="en-US" smtClean="0"/>
              <a:t>14</a:t>
            </a:fld>
            <a:endParaRPr lang="en-US"/>
          </a:p>
        </p:txBody>
      </p:sp>
    </p:spTree>
    <p:custDataLst>
      <p:tags r:id="rId1"/>
    </p:custDataLst>
    <p:extLst>
      <p:ext uri="{BB962C8B-B14F-4D97-AF65-F5344CB8AC3E}">
        <p14:creationId xmlns:p14="http://schemas.microsoft.com/office/powerpoint/2010/main" val="412415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Criminal Investigative Files – </a:t>
            </a:r>
            <a:br>
              <a:rPr lang="en-US" dirty="0" smtClean="0"/>
            </a:br>
            <a:r>
              <a:rPr lang="en-US" sz="3600" dirty="0" smtClean="0"/>
              <a:t>Prohibitions (Victim ID</a:t>
            </a:r>
            <a:r>
              <a:rPr lang="en-US" sz="3600" dirty="0"/>
              <a:t>) – </a:t>
            </a:r>
            <a:r>
              <a:rPr lang="en-US" sz="3600" dirty="0" smtClean="0"/>
              <a:t>§ </a:t>
            </a:r>
            <a:r>
              <a:rPr lang="en-US" sz="3600" dirty="0"/>
              <a:t>2.2-3706.1 (G</a:t>
            </a:r>
            <a:r>
              <a:rPr lang="en-US" sz="3600" dirty="0" smtClean="0"/>
              <a:t>)</a:t>
            </a:r>
            <a:endParaRPr lang="en-US" sz="3600" dirty="0"/>
          </a:p>
        </p:txBody>
      </p:sp>
      <p:sp>
        <p:nvSpPr>
          <p:cNvPr id="3" name="Content Placeholder 2"/>
          <p:cNvSpPr>
            <a:spLocks noGrp="1"/>
          </p:cNvSpPr>
          <p:nvPr>
            <p:ph idx="1"/>
          </p:nvPr>
        </p:nvSpPr>
        <p:spPr/>
        <p:txBody>
          <a:bodyPr>
            <a:normAutofit lnSpcReduction="10000"/>
          </a:bodyPr>
          <a:lstStyle/>
          <a:p>
            <a:r>
              <a:rPr lang="en-US" dirty="0"/>
              <a:t>No photographic, audio, video, or other record depicting a victim or allowing for a victim to be readily identified shall be released pursuant to subsection C or D to anyone </a:t>
            </a:r>
            <a:r>
              <a:rPr lang="en-US" dirty="0" smtClean="0"/>
              <a:t>except: </a:t>
            </a:r>
          </a:p>
          <a:p>
            <a:pPr lvl="1"/>
            <a:r>
              <a:rPr lang="en-US" dirty="0" smtClean="0"/>
              <a:t>(</a:t>
            </a:r>
            <a:r>
              <a:rPr lang="en-US" dirty="0" err="1"/>
              <a:t>i</a:t>
            </a:r>
            <a:r>
              <a:rPr lang="en-US" dirty="0"/>
              <a:t>) the victim; </a:t>
            </a:r>
          </a:p>
          <a:p>
            <a:pPr lvl="1"/>
            <a:r>
              <a:rPr lang="en-US" dirty="0"/>
              <a:t>(ii) the victim's family representative, if the victim is deceased and the family representative to which the records are to be disclosed is not a person of interest or a suspect in the criminal investigation or proceeding; or </a:t>
            </a:r>
          </a:p>
          <a:p>
            <a:pPr lvl="1"/>
            <a:r>
              <a:rPr lang="en-US" dirty="0"/>
              <a:t>(iii) the victim's parent or guardian, if the victim is a minor and the parent or guardian is not a person of interest or a suspect in the criminal investigation or proceeding</a:t>
            </a:r>
          </a:p>
          <a:p>
            <a:endParaRPr lang="en-US" dirty="0"/>
          </a:p>
          <a:p>
            <a:pPr marL="0" indent="0">
              <a:buNone/>
            </a:pPr>
            <a:endParaRPr lang="en-US" dirty="0"/>
          </a:p>
          <a:p>
            <a:pPr marL="457200" lvl="1" indent="0">
              <a:buNone/>
            </a:pPr>
            <a:endParaRPr lang="en-US" dirty="0"/>
          </a:p>
          <a:p>
            <a:pPr marL="0" indent="0">
              <a:buNone/>
            </a:pPr>
            <a:endParaRPr lang="en-US" dirty="0"/>
          </a:p>
          <a:p>
            <a:endParaRPr lang="en-US" dirty="0"/>
          </a:p>
        </p:txBody>
      </p:sp>
      <p:sp>
        <p:nvSpPr>
          <p:cNvPr id="4" name="Slide Number Placeholder 3"/>
          <p:cNvSpPr>
            <a:spLocks noGrp="1"/>
          </p:cNvSpPr>
          <p:nvPr>
            <p:ph type="sldNum" sz="quarter" idx="12"/>
          </p:nvPr>
        </p:nvSpPr>
        <p:spPr/>
        <p:txBody>
          <a:bodyPr/>
          <a:lstStyle/>
          <a:p>
            <a:fld id="{E5DAB340-0818-4D06-829F-172651A7FECC}" type="slidenum">
              <a:rPr lang="en-US" smtClean="0"/>
              <a:t>15</a:t>
            </a:fld>
            <a:endParaRPr lang="en-US"/>
          </a:p>
        </p:txBody>
      </p:sp>
    </p:spTree>
    <p:custDataLst>
      <p:tags r:id="rId1"/>
    </p:custDataLst>
    <p:extLst>
      <p:ext uri="{BB962C8B-B14F-4D97-AF65-F5344CB8AC3E}">
        <p14:creationId xmlns:p14="http://schemas.microsoft.com/office/powerpoint/2010/main" val="1370142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Noncriminal Records</a:t>
            </a:r>
            <a:br>
              <a:rPr lang="en-US" dirty="0"/>
            </a:br>
            <a:r>
              <a:rPr lang="en-US" dirty="0"/>
              <a:t>§ 2.2-3706 (D)</a:t>
            </a:r>
          </a:p>
        </p:txBody>
      </p:sp>
      <p:sp>
        <p:nvSpPr>
          <p:cNvPr id="3" name="Content Placeholder 2"/>
          <p:cNvSpPr>
            <a:spLocks noGrp="1"/>
          </p:cNvSpPr>
          <p:nvPr>
            <p:ph idx="1"/>
          </p:nvPr>
        </p:nvSpPr>
        <p:spPr/>
        <p:txBody>
          <a:bodyPr/>
          <a:lstStyle/>
          <a:p>
            <a:r>
              <a:rPr lang="en-US" dirty="0" smtClean="0"/>
              <a:t>The </a:t>
            </a:r>
            <a:r>
              <a:rPr lang="en-US" dirty="0"/>
              <a:t>rule </a:t>
            </a:r>
            <a:r>
              <a:rPr lang="en-US" dirty="0" smtClean="0"/>
              <a:t>- First responders (medical, fire, and law enforcement) and call centers must disclose noncriminal records</a:t>
            </a:r>
          </a:p>
          <a:p>
            <a:r>
              <a:rPr lang="en-US" dirty="0" smtClean="0"/>
              <a:t>Except may redact as follows:</a:t>
            </a:r>
          </a:p>
          <a:p>
            <a:pPr lvl="1"/>
            <a:r>
              <a:rPr lang="en-US" dirty="0" smtClean="0"/>
              <a:t>Personal, medical, and financial information</a:t>
            </a:r>
          </a:p>
          <a:p>
            <a:pPr lvl="1"/>
            <a:r>
              <a:rPr lang="en-US" dirty="0" smtClean="0"/>
              <a:t>To protect safety or privacy</a:t>
            </a:r>
          </a:p>
          <a:p>
            <a:pPr lvl="1"/>
            <a:r>
              <a:rPr lang="en-US" dirty="0" smtClean="0"/>
              <a:t>Of any person</a:t>
            </a:r>
          </a:p>
        </p:txBody>
      </p:sp>
      <p:sp>
        <p:nvSpPr>
          <p:cNvPr id="4" name="Slide Number Placeholder 3"/>
          <p:cNvSpPr>
            <a:spLocks noGrp="1"/>
          </p:cNvSpPr>
          <p:nvPr>
            <p:ph type="sldNum" sz="quarter" idx="12"/>
          </p:nvPr>
        </p:nvSpPr>
        <p:spPr/>
        <p:txBody>
          <a:bodyPr/>
          <a:lstStyle/>
          <a:p>
            <a:fld id="{E5DAB340-0818-4D06-829F-172651A7FECC}" type="slidenum">
              <a:rPr lang="en-US" smtClean="0"/>
              <a:t>16</a:t>
            </a:fld>
            <a:endParaRPr lang="en-US"/>
          </a:p>
        </p:txBody>
      </p:sp>
    </p:spTree>
    <p:custDataLst>
      <p:tags r:id="rId1"/>
    </p:custDataLst>
    <p:extLst>
      <p:ext uri="{BB962C8B-B14F-4D97-AF65-F5344CB8AC3E}">
        <p14:creationId xmlns:p14="http://schemas.microsoft.com/office/powerpoint/2010/main" val="3295773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anim calcmode="lin" valueType="num">
                                      <p:cBhvr>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500"/>
                                        <p:tgtEl>
                                          <p:spTgt spid="3">
                                            <p:txEl>
                                              <p:pRg st="3" end="3"/>
                                            </p:txEl>
                                          </p:spTgt>
                                        </p:tgtEl>
                                      </p:cBhvr>
                                    </p:animEffect>
                                    <p:anim calcmode="lin" valueType="num">
                                      <p:cBhvr>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anim calcmode="lin" valueType="num">
                                      <p:cBhvr>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Other Records of Law Enforcement Agencies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Records relating </a:t>
            </a:r>
            <a:r>
              <a:rPr lang="en-US" dirty="0"/>
              <a:t>to neighborhood watch </a:t>
            </a:r>
            <a:r>
              <a:rPr lang="en-US" dirty="0" smtClean="0"/>
              <a:t>programs </a:t>
            </a:r>
            <a:r>
              <a:rPr lang="en-US" dirty="0"/>
              <a:t>- § 2.2-3706 (B</a:t>
            </a:r>
            <a:r>
              <a:rPr lang="en-US" dirty="0" smtClean="0"/>
              <a:t>)(3)</a:t>
            </a:r>
            <a:endParaRPr lang="en-US" dirty="0"/>
          </a:p>
          <a:p>
            <a:r>
              <a:rPr lang="en-US" dirty="0" smtClean="0"/>
              <a:t>Cell </a:t>
            </a:r>
            <a:r>
              <a:rPr lang="en-US" dirty="0"/>
              <a:t>phone numbers (agency-issued) - § 2.2-3706 (B)(7</a:t>
            </a:r>
            <a:r>
              <a:rPr lang="en-US" dirty="0" smtClean="0"/>
              <a:t>)</a:t>
            </a:r>
          </a:p>
          <a:p>
            <a:r>
              <a:rPr lang="en-US" dirty="0"/>
              <a:t>Background investigations, allegations of wrongdoing (internal affairs) - § 2.2-3706 (B)(9</a:t>
            </a:r>
            <a:r>
              <a:rPr lang="en-US" dirty="0" smtClean="0"/>
              <a:t>)</a:t>
            </a:r>
            <a:endParaRPr lang="en-US" dirty="0"/>
          </a:p>
          <a:p>
            <a:r>
              <a:rPr lang="en-US" dirty="0" smtClean="0"/>
              <a:t>911 Tapes - </a:t>
            </a:r>
            <a:r>
              <a:rPr lang="en-US" dirty="0"/>
              <a:t>§ 2.2-3706 </a:t>
            </a:r>
            <a:r>
              <a:rPr lang="en-US" dirty="0" smtClean="0"/>
              <a:t>(E) – subject to FOIA (contents/context/CAD)</a:t>
            </a:r>
          </a:p>
          <a:p>
            <a:r>
              <a:rPr lang="en-US" dirty="0" smtClean="0"/>
              <a:t>Dash and body camera videos – depends on what is shown</a:t>
            </a:r>
          </a:p>
          <a:p>
            <a:pPr lvl="1"/>
            <a:r>
              <a:rPr lang="en-US" dirty="0" smtClean="0"/>
              <a:t>Dash cam video is usually in public place</a:t>
            </a:r>
          </a:p>
          <a:p>
            <a:pPr lvl="1"/>
            <a:r>
              <a:rPr lang="en-US" dirty="0" smtClean="0"/>
              <a:t>Body cam video may be in public or private places</a:t>
            </a:r>
          </a:p>
          <a:p>
            <a:r>
              <a:rPr lang="en-US" dirty="0" smtClean="0"/>
              <a:t>Roster of vehicles – release, except do not have to ID undercover vehicles</a:t>
            </a:r>
            <a:endParaRPr lang="en-US" dirty="0"/>
          </a:p>
        </p:txBody>
      </p:sp>
      <p:sp>
        <p:nvSpPr>
          <p:cNvPr id="4" name="Slide Number Placeholder 3"/>
          <p:cNvSpPr>
            <a:spLocks noGrp="1"/>
          </p:cNvSpPr>
          <p:nvPr>
            <p:ph type="sldNum" sz="quarter" idx="12"/>
          </p:nvPr>
        </p:nvSpPr>
        <p:spPr/>
        <p:txBody>
          <a:bodyPr/>
          <a:lstStyle/>
          <a:p>
            <a:fld id="{E5DAB340-0818-4D06-829F-172651A7FECC}" type="slidenum">
              <a:rPr lang="en-US" smtClean="0"/>
              <a:t>17</a:t>
            </a:fld>
            <a:endParaRPr lang="en-US"/>
          </a:p>
        </p:txBody>
      </p:sp>
    </p:spTree>
    <p:custDataLst>
      <p:tags r:id="rId1"/>
    </p:custDataLst>
    <p:extLst>
      <p:ext uri="{BB962C8B-B14F-4D97-AF65-F5344CB8AC3E}">
        <p14:creationId xmlns:p14="http://schemas.microsoft.com/office/powerpoint/2010/main" val="1313546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FOIA Exemptions</a:t>
            </a:r>
            <a:endParaRPr lang="en-US" dirty="0"/>
          </a:p>
        </p:txBody>
      </p:sp>
      <p:sp>
        <p:nvSpPr>
          <p:cNvPr id="3" name="Content Placeholder 2"/>
          <p:cNvSpPr>
            <a:spLocks noGrp="1"/>
          </p:cNvSpPr>
          <p:nvPr>
            <p:ph idx="1"/>
          </p:nvPr>
        </p:nvSpPr>
        <p:spPr/>
        <p:txBody>
          <a:bodyPr>
            <a:normAutofit lnSpcReduction="10000"/>
          </a:bodyPr>
          <a:lstStyle/>
          <a:p>
            <a:r>
              <a:rPr lang="en-US" dirty="0" smtClean="0"/>
              <a:t>Exemptions applicable to all public bodies (personnel, contracts, attorney-client, procurement, etc</a:t>
            </a:r>
            <a:r>
              <a:rPr lang="en-US" dirty="0"/>
              <a:t>.) </a:t>
            </a:r>
            <a:r>
              <a:rPr lang="en-US" dirty="0" smtClean="0"/>
              <a:t>- §§ </a:t>
            </a:r>
            <a:r>
              <a:rPr lang="en-US" dirty="0">
                <a:hlinkClick r:id="rId4"/>
              </a:rPr>
              <a:t>2.2-3705.1</a:t>
            </a:r>
            <a:r>
              <a:rPr lang="en-US" dirty="0"/>
              <a:t> </a:t>
            </a:r>
            <a:r>
              <a:rPr lang="en-US" dirty="0" smtClean="0"/>
              <a:t>and </a:t>
            </a:r>
            <a:r>
              <a:rPr lang="en-US" dirty="0" smtClean="0">
                <a:hlinkClick r:id="rId5"/>
              </a:rPr>
              <a:t>2.2-3705.6</a:t>
            </a:r>
            <a:r>
              <a:rPr lang="en-US" dirty="0" smtClean="0"/>
              <a:t> (3)</a:t>
            </a:r>
          </a:p>
          <a:p>
            <a:r>
              <a:rPr lang="en-US" dirty="0" smtClean="0"/>
              <a:t>Public safety exemptions - § </a:t>
            </a:r>
            <a:r>
              <a:rPr lang="en-US" dirty="0" smtClean="0">
                <a:hlinkClick r:id="rId6"/>
              </a:rPr>
              <a:t>2.2-3705.2</a:t>
            </a:r>
            <a:endParaRPr lang="en-US" dirty="0" smtClean="0"/>
          </a:p>
          <a:p>
            <a:pPr lvl="1"/>
            <a:r>
              <a:rPr lang="en-US" dirty="0" smtClean="0"/>
              <a:t>Access to computer or phone </a:t>
            </a:r>
            <a:r>
              <a:rPr lang="en-US" dirty="0"/>
              <a:t>system - § </a:t>
            </a:r>
            <a:r>
              <a:rPr lang="en-US" dirty="0" smtClean="0"/>
              <a:t>2.2-3705.2 (2)</a:t>
            </a:r>
          </a:p>
          <a:p>
            <a:pPr lvl="1"/>
            <a:r>
              <a:rPr lang="en-US" dirty="0"/>
              <a:t>Statewide Agencies Radio System (STARS</a:t>
            </a:r>
            <a:r>
              <a:rPr lang="en-US" dirty="0" smtClean="0"/>
              <a:t>) </a:t>
            </a:r>
            <a:r>
              <a:rPr lang="en-US" dirty="0"/>
              <a:t>- § 2.2-3705.2 </a:t>
            </a:r>
            <a:r>
              <a:rPr lang="en-US" dirty="0" smtClean="0"/>
              <a:t>(10)</a:t>
            </a:r>
          </a:p>
          <a:p>
            <a:pPr lvl="1"/>
            <a:r>
              <a:rPr lang="en-US" dirty="0" smtClean="0"/>
              <a:t>Various types of information that would jeopardize safety or security if made public; homeland security notification </a:t>
            </a:r>
            <a:r>
              <a:rPr lang="en-US" dirty="0"/>
              <a:t>requirement - § 2.2-3705.2 </a:t>
            </a:r>
            <a:r>
              <a:rPr lang="en-US" dirty="0" smtClean="0"/>
              <a:t>(14)</a:t>
            </a:r>
          </a:p>
          <a:p>
            <a:r>
              <a:rPr lang="en-US" dirty="0" smtClean="0"/>
              <a:t>“Feuding neighbors” exemption - § </a:t>
            </a:r>
            <a:r>
              <a:rPr lang="en-US" dirty="0" smtClean="0">
                <a:hlinkClick r:id="rId7"/>
              </a:rPr>
              <a:t>2.2-3705.3</a:t>
            </a:r>
            <a:r>
              <a:rPr lang="en-US" dirty="0" smtClean="0"/>
              <a:t> (8)</a:t>
            </a:r>
            <a:endParaRPr lang="en-US" dirty="0"/>
          </a:p>
        </p:txBody>
      </p:sp>
      <p:sp>
        <p:nvSpPr>
          <p:cNvPr id="4" name="Slide Number Placeholder 3"/>
          <p:cNvSpPr>
            <a:spLocks noGrp="1"/>
          </p:cNvSpPr>
          <p:nvPr>
            <p:ph type="sldNum" sz="quarter" idx="12"/>
          </p:nvPr>
        </p:nvSpPr>
        <p:spPr/>
        <p:txBody>
          <a:bodyPr/>
          <a:lstStyle/>
          <a:p>
            <a:fld id="{E5DAB340-0818-4D06-829F-172651A7FECC}" type="slidenum">
              <a:rPr lang="en-US" smtClean="0"/>
              <a:t>18</a:t>
            </a:fld>
            <a:endParaRPr lang="en-US"/>
          </a:p>
        </p:txBody>
      </p:sp>
    </p:spTree>
    <p:custDataLst>
      <p:tags r:id="rId1"/>
    </p:custDataLst>
    <p:extLst>
      <p:ext uri="{BB962C8B-B14F-4D97-AF65-F5344CB8AC3E}">
        <p14:creationId xmlns:p14="http://schemas.microsoft.com/office/powerpoint/2010/main" val="136417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anim calcmode="lin" valueType="num">
                                      <p:cBhvr>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500"/>
                                        <p:tgtEl>
                                          <p:spTgt spid="3">
                                            <p:txEl>
                                              <p:pRg st="3" end="3"/>
                                            </p:txEl>
                                          </p:spTgt>
                                        </p:tgtEl>
                                      </p:cBhvr>
                                    </p:animEffect>
                                    <p:anim calcmode="lin" valueType="num">
                                      <p:cBhvr>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anim calcmode="lin" valueType="num">
                                      <p:cBhvr>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Prohibitions – Other Provisions </a:t>
            </a:r>
            <a:br>
              <a:rPr lang="en-US" dirty="0" smtClean="0"/>
            </a:br>
            <a:r>
              <a:rPr lang="en-US" dirty="0" smtClean="0"/>
              <a:t>Outside of FOIA</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Social Security </a:t>
            </a:r>
            <a:r>
              <a:rPr lang="en-US" dirty="0"/>
              <a:t>Numbers - </a:t>
            </a:r>
            <a:r>
              <a:rPr lang="en-US" dirty="0" smtClean="0"/>
              <a:t>§§ </a:t>
            </a:r>
            <a:r>
              <a:rPr lang="en-US" dirty="0" smtClean="0">
                <a:hlinkClick r:id="rId4"/>
              </a:rPr>
              <a:t>2.2-3815</a:t>
            </a:r>
            <a:r>
              <a:rPr lang="en-US" dirty="0" smtClean="0"/>
              <a:t> and </a:t>
            </a:r>
            <a:r>
              <a:rPr lang="en-US" dirty="0" smtClean="0">
                <a:hlinkClick r:id="rId5"/>
              </a:rPr>
              <a:t>2.2-3816</a:t>
            </a:r>
            <a:endParaRPr lang="en-US" dirty="0" smtClean="0"/>
          </a:p>
          <a:p>
            <a:r>
              <a:rPr lang="en-US" dirty="0" smtClean="0"/>
              <a:t>Tax returns and related </a:t>
            </a:r>
            <a:r>
              <a:rPr lang="en-US" dirty="0"/>
              <a:t>information § </a:t>
            </a:r>
            <a:r>
              <a:rPr lang="en-US" dirty="0" smtClean="0">
                <a:hlinkClick r:id="rId6"/>
              </a:rPr>
              <a:t>58.1-3 </a:t>
            </a:r>
            <a:endParaRPr lang="en-US" dirty="0" smtClean="0"/>
          </a:p>
          <a:p>
            <a:r>
              <a:rPr lang="en-US" dirty="0" smtClean="0"/>
              <a:t>Juvenile arrest and court records - § </a:t>
            </a:r>
            <a:r>
              <a:rPr lang="en-US" dirty="0" smtClean="0">
                <a:hlinkClick r:id="rId7"/>
              </a:rPr>
              <a:t>16.1-301</a:t>
            </a:r>
            <a:endParaRPr lang="en-US" dirty="0" smtClean="0"/>
          </a:p>
          <a:p>
            <a:r>
              <a:rPr lang="en-US" dirty="0" smtClean="0"/>
              <a:t>Certain school records - § </a:t>
            </a:r>
            <a:r>
              <a:rPr lang="en-US" dirty="0" smtClean="0">
                <a:hlinkClick r:id="rId8"/>
              </a:rPr>
              <a:t>22.1-287</a:t>
            </a:r>
            <a:r>
              <a:rPr lang="en-US" dirty="0" smtClean="0"/>
              <a:t> et seq. (K-12), § </a:t>
            </a:r>
            <a:r>
              <a:rPr lang="en-US" dirty="0" smtClean="0">
                <a:hlinkClick r:id="rId9"/>
              </a:rPr>
              <a:t>23.1-405</a:t>
            </a:r>
            <a:r>
              <a:rPr lang="en-US" dirty="0" smtClean="0"/>
              <a:t> (higher </a:t>
            </a:r>
            <a:r>
              <a:rPr lang="en-US" dirty="0" err="1" smtClean="0"/>
              <a:t>ed</a:t>
            </a:r>
            <a:r>
              <a:rPr lang="en-US" dirty="0"/>
              <a:t>), </a:t>
            </a:r>
            <a:r>
              <a:rPr lang="en-US" dirty="0" smtClean="0"/>
              <a:t>federal Family </a:t>
            </a:r>
            <a:r>
              <a:rPr lang="en-US" dirty="0"/>
              <a:t>Educational Rights and Privacy Act (20 U.S.C. § 1232g)</a:t>
            </a:r>
            <a:endParaRPr lang="en-US" dirty="0" smtClean="0"/>
          </a:p>
          <a:p>
            <a:r>
              <a:rPr lang="en-US" dirty="0" smtClean="0"/>
              <a:t>Crime victim information - § </a:t>
            </a:r>
            <a:r>
              <a:rPr lang="en-US" dirty="0" smtClean="0">
                <a:hlinkClick r:id="rId10"/>
              </a:rPr>
              <a:t>19.2-11.2</a:t>
            </a:r>
            <a:endParaRPr lang="en-US" dirty="0" smtClean="0"/>
          </a:p>
          <a:p>
            <a:r>
              <a:rPr lang="en-US" dirty="0" smtClean="0"/>
              <a:t>Certain records/reports submitted to Department of State Police relating to ongoing criminal investigation - § </a:t>
            </a:r>
            <a:r>
              <a:rPr lang="en-US" dirty="0" smtClean="0">
                <a:hlinkClick r:id="rId11"/>
              </a:rPr>
              <a:t>52-8.3</a:t>
            </a:r>
            <a:endParaRPr lang="en-US" dirty="0" smtClean="0"/>
          </a:p>
          <a:p>
            <a:r>
              <a:rPr lang="en-US" dirty="0" smtClean="0"/>
              <a:t>Criminal history record information/juvenile record information - §§ </a:t>
            </a:r>
            <a:r>
              <a:rPr lang="en-US" dirty="0" smtClean="0">
                <a:hlinkClick r:id="rId12"/>
              </a:rPr>
              <a:t>19.2-389</a:t>
            </a:r>
            <a:r>
              <a:rPr lang="en-US" dirty="0" smtClean="0"/>
              <a:t> and </a:t>
            </a:r>
            <a:r>
              <a:rPr lang="en-US" dirty="0" smtClean="0">
                <a:hlinkClick r:id="rId13"/>
              </a:rPr>
              <a:t>19.2-389.1</a:t>
            </a:r>
            <a:r>
              <a:rPr lang="en-US" dirty="0"/>
              <a:t/>
            </a:r>
            <a:br>
              <a:rPr lang="en-US" dirty="0"/>
            </a:br>
            <a:endParaRPr lang="en-US" dirty="0"/>
          </a:p>
        </p:txBody>
      </p:sp>
      <p:sp>
        <p:nvSpPr>
          <p:cNvPr id="4" name="Slide Number Placeholder 3"/>
          <p:cNvSpPr>
            <a:spLocks noGrp="1"/>
          </p:cNvSpPr>
          <p:nvPr>
            <p:ph type="sldNum" sz="quarter" idx="12"/>
          </p:nvPr>
        </p:nvSpPr>
        <p:spPr/>
        <p:txBody>
          <a:bodyPr/>
          <a:lstStyle/>
          <a:p>
            <a:fld id="{E5DAB340-0818-4D06-829F-172651A7FECC}" type="slidenum">
              <a:rPr lang="en-US" smtClean="0"/>
              <a:t>19</a:t>
            </a:fld>
            <a:endParaRPr lang="en-US"/>
          </a:p>
        </p:txBody>
      </p:sp>
    </p:spTree>
    <p:custDataLst>
      <p:tags r:id="rId1"/>
    </p:custDataLst>
    <p:extLst>
      <p:ext uri="{BB962C8B-B14F-4D97-AF65-F5344CB8AC3E}">
        <p14:creationId xmlns:p14="http://schemas.microsoft.com/office/powerpoint/2010/main" val="908278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Roadmap</a:t>
            </a:r>
            <a:endParaRPr lang="en-US" dirty="0"/>
          </a:p>
        </p:txBody>
      </p:sp>
      <p:sp>
        <p:nvSpPr>
          <p:cNvPr id="3" name="Content Placeholder 2"/>
          <p:cNvSpPr>
            <a:spLocks noGrp="1"/>
          </p:cNvSpPr>
          <p:nvPr>
            <p:ph idx="1"/>
          </p:nvPr>
        </p:nvSpPr>
        <p:spPr/>
        <p:txBody>
          <a:bodyPr>
            <a:normAutofit lnSpcReduction="10000"/>
          </a:bodyPr>
          <a:lstStyle/>
          <a:p>
            <a:r>
              <a:rPr lang="en-US" dirty="0"/>
              <a:t>FOIA Requests </a:t>
            </a:r>
            <a:r>
              <a:rPr lang="en-US" dirty="0" smtClean="0"/>
              <a:t>Generally (Policy, Request &amp; Response Procedures)</a:t>
            </a:r>
            <a:endParaRPr lang="en-US" dirty="0"/>
          </a:p>
          <a:p>
            <a:r>
              <a:rPr lang="en-US" dirty="0" smtClean="0"/>
              <a:t>Criminal Records (Conflict Resolution, Mandatory Release, Discretionary Release, Prohibitions, Criminal Investigative Files)</a:t>
            </a:r>
          </a:p>
          <a:p>
            <a:r>
              <a:rPr lang="en-US" dirty="0" smtClean="0"/>
              <a:t>Noncriminal Records</a:t>
            </a:r>
          </a:p>
          <a:p>
            <a:r>
              <a:rPr lang="en-US" dirty="0" smtClean="0"/>
              <a:t>Other Types of Law Enforcement Records</a:t>
            </a:r>
          </a:p>
          <a:p>
            <a:r>
              <a:rPr lang="en-US" dirty="0" smtClean="0"/>
              <a:t>Other FOIA Exemptions</a:t>
            </a:r>
          </a:p>
          <a:p>
            <a:r>
              <a:rPr lang="en-US" dirty="0" smtClean="0"/>
              <a:t>Prohibitions outside of FOIA</a:t>
            </a:r>
          </a:p>
          <a:p>
            <a:pPr marL="0" indent="0">
              <a:buNone/>
            </a:pPr>
            <a:endParaRPr lang="en-US" dirty="0"/>
          </a:p>
        </p:txBody>
      </p:sp>
      <p:sp>
        <p:nvSpPr>
          <p:cNvPr id="4" name="Slide Number Placeholder 3"/>
          <p:cNvSpPr>
            <a:spLocks noGrp="1"/>
          </p:cNvSpPr>
          <p:nvPr>
            <p:ph type="sldNum" sz="quarter" idx="12"/>
          </p:nvPr>
        </p:nvSpPr>
        <p:spPr/>
        <p:txBody>
          <a:bodyPr/>
          <a:lstStyle/>
          <a:p>
            <a:fld id="{E5DAB340-0818-4D06-829F-172651A7FECC}" type="slidenum">
              <a:rPr lang="en-US" smtClean="0"/>
              <a:t>2</a:t>
            </a:fld>
            <a:endParaRPr lang="en-US"/>
          </a:p>
        </p:txBody>
      </p:sp>
    </p:spTree>
    <p:custDataLst>
      <p:tags r:id="rId1"/>
    </p:custDataLst>
    <p:extLst>
      <p:ext uri="{BB962C8B-B14F-4D97-AF65-F5344CB8AC3E}">
        <p14:creationId xmlns:p14="http://schemas.microsoft.com/office/powerpoint/2010/main" val="1599011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570515" y="1391193"/>
            <a:ext cx="5040086" cy="3780065"/>
          </a:xfrm>
          <a:prstGeom prst="rect">
            <a:avLst/>
          </a:prstGeom>
        </p:spPr>
      </p:pic>
      <p:sp>
        <p:nvSpPr>
          <p:cNvPr id="2" name="Slide Number Placeholder 1"/>
          <p:cNvSpPr>
            <a:spLocks noGrp="1"/>
          </p:cNvSpPr>
          <p:nvPr>
            <p:ph type="sldNum" sz="quarter" idx="12"/>
          </p:nvPr>
        </p:nvSpPr>
        <p:spPr/>
        <p:txBody>
          <a:bodyPr/>
          <a:lstStyle/>
          <a:p>
            <a:fld id="{E5DAB340-0818-4D06-829F-172651A7FECC}" type="slidenum">
              <a:rPr lang="en-US" smtClean="0"/>
              <a:t>20</a:t>
            </a:fld>
            <a:endParaRPr lang="en-US"/>
          </a:p>
        </p:txBody>
      </p:sp>
    </p:spTree>
    <p:custDataLst>
      <p:tags r:id="rId1"/>
    </p:custDataLst>
    <p:extLst>
      <p:ext uri="{BB962C8B-B14F-4D97-AF65-F5344CB8AC3E}">
        <p14:creationId xmlns:p14="http://schemas.microsoft.com/office/powerpoint/2010/main" val="4026994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FOIA Requests Generally</a:t>
            </a:r>
            <a:endParaRPr lang="en-US" dirty="0"/>
          </a:p>
        </p:txBody>
      </p:sp>
      <p:sp>
        <p:nvSpPr>
          <p:cNvPr id="3" name="Content Placeholder 2"/>
          <p:cNvSpPr>
            <a:spLocks noGrp="1"/>
          </p:cNvSpPr>
          <p:nvPr>
            <p:ph idx="1"/>
          </p:nvPr>
        </p:nvSpPr>
        <p:spPr/>
        <p:txBody>
          <a:bodyPr>
            <a:normAutofit fontScale="85000" lnSpcReduction="20000"/>
          </a:bodyPr>
          <a:lstStyle/>
          <a:p>
            <a:r>
              <a:rPr lang="en-US" dirty="0"/>
              <a:t>Introduction to Records &amp; </a:t>
            </a:r>
            <a:r>
              <a:rPr lang="en-US" dirty="0" smtClean="0"/>
              <a:t>FOIA</a:t>
            </a:r>
          </a:p>
          <a:p>
            <a:pPr lvl="1"/>
            <a:r>
              <a:rPr lang="en-US" dirty="0" smtClean="0"/>
              <a:t>FOIA </a:t>
            </a:r>
            <a:r>
              <a:rPr lang="en-US" dirty="0"/>
              <a:t>policy </a:t>
            </a:r>
            <a:r>
              <a:rPr lang="en-US" dirty="0" smtClean="0"/>
              <a:t>- </a:t>
            </a:r>
            <a:r>
              <a:rPr lang="en-US" dirty="0"/>
              <a:t>§ </a:t>
            </a:r>
            <a:r>
              <a:rPr lang="en-US" dirty="0" smtClean="0">
                <a:hlinkClick r:id="rId4"/>
              </a:rPr>
              <a:t>2.2-3700</a:t>
            </a:r>
            <a:endParaRPr lang="en-US" dirty="0" smtClean="0"/>
          </a:p>
          <a:p>
            <a:pPr lvl="1"/>
            <a:r>
              <a:rPr lang="en-US" dirty="0" smtClean="0"/>
              <a:t>Definition of “public record</a:t>
            </a:r>
            <a:r>
              <a:rPr lang="en-US" dirty="0"/>
              <a:t>” - § </a:t>
            </a:r>
            <a:r>
              <a:rPr lang="en-US" dirty="0" smtClean="0">
                <a:hlinkClick r:id="rId5"/>
              </a:rPr>
              <a:t>2.2-3701</a:t>
            </a:r>
            <a:endParaRPr lang="en-US" dirty="0"/>
          </a:p>
          <a:p>
            <a:r>
              <a:rPr lang="en-US" dirty="0" smtClean="0"/>
              <a:t>Requesting </a:t>
            </a:r>
            <a:r>
              <a:rPr lang="en-US" dirty="0"/>
              <a:t>Records  </a:t>
            </a:r>
            <a:endParaRPr lang="en-US" dirty="0" smtClean="0"/>
          </a:p>
          <a:p>
            <a:pPr lvl="1"/>
            <a:r>
              <a:rPr lang="en-US" dirty="0" smtClean="0"/>
              <a:t>Who and how? - </a:t>
            </a:r>
            <a:r>
              <a:rPr lang="en-US" dirty="0"/>
              <a:t>§ </a:t>
            </a:r>
            <a:r>
              <a:rPr lang="en-US" dirty="0" smtClean="0">
                <a:hlinkClick r:id="rId6"/>
              </a:rPr>
              <a:t>2.2-3704</a:t>
            </a:r>
            <a:r>
              <a:rPr lang="en-US" dirty="0" smtClean="0"/>
              <a:t> (A) and (B)</a:t>
            </a:r>
            <a:endParaRPr lang="en-US" dirty="0"/>
          </a:p>
          <a:p>
            <a:r>
              <a:rPr lang="en-US" dirty="0" smtClean="0"/>
              <a:t>Responding </a:t>
            </a:r>
            <a:r>
              <a:rPr lang="en-US" dirty="0"/>
              <a:t>to Requests  </a:t>
            </a:r>
            <a:endParaRPr lang="en-US" dirty="0" smtClean="0"/>
          </a:p>
          <a:p>
            <a:pPr lvl="1"/>
            <a:r>
              <a:rPr lang="en-US" dirty="0" smtClean="0"/>
              <a:t>Five-working </a:t>
            </a:r>
            <a:r>
              <a:rPr lang="en-US" dirty="0"/>
              <a:t>days - § </a:t>
            </a:r>
            <a:r>
              <a:rPr lang="en-US" dirty="0" smtClean="0"/>
              <a:t>2.2-3704 (B)</a:t>
            </a:r>
          </a:p>
          <a:p>
            <a:pPr lvl="1"/>
            <a:r>
              <a:rPr lang="en-US" dirty="0" smtClean="0"/>
              <a:t>Five </a:t>
            </a:r>
            <a:r>
              <a:rPr lang="en-US" dirty="0"/>
              <a:t>responses </a:t>
            </a:r>
            <a:r>
              <a:rPr lang="en-US" dirty="0" smtClean="0"/>
              <a:t>- </a:t>
            </a:r>
            <a:r>
              <a:rPr lang="en-US" dirty="0"/>
              <a:t>§ </a:t>
            </a:r>
            <a:r>
              <a:rPr lang="en-US" dirty="0" smtClean="0"/>
              <a:t>2.2-3704 (B)</a:t>
            </a:r>
          </a:p>
          <a:p>
            <a:pPr lvl="1"/>
            <a:r>
              <a:rPr lang="en-US" dirty="0"/>
              <a:t>Charges - § </a:t>
            </a:r>
            <a:r>
              <a:rPr lang="en-US" dirty="0" smtClean="0"/>
              <a:t>2.2-3704 (F), (H), and (I)</a:t>
            </a: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E5DAB340-0818-4D06-829F-172651A7FECC}" type="slidenum">
              <a:rPr lang="en-US" smtClean="0"/>
              <a:t>3</a:t>
            </a:fld>
            <a:endParaRPr lang="en-US"/>
          </a:p>
        </p:txBody>
      </p:sp>
    </p:spTree>
    <p:custDataLst>
      <p:tags r:id="rId1"/>
    </p:custDataLst>
    <p:extLst>
      <p:ext uri="{BB962C8B-B14F-4D97-AF65-F5344CB8AC3E}">
        <p14:creationId xmlns:p14="http://schemas.microsoft.com/office/powerpoint/2010/main" val="49268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FOIA &amp; Criminal Records</a:t>
            </a:r>
            <a:br>
              <a:rPr lang="en-US" dirty="0" smtClean="0"/>
            </a:br>
            <a:r>
              <a:rPr lang="en-US" sz="3200" dirty="0" smtClean="0"/>
              <a:t>§§ </a:t>
            </a:r>
            <a:r>
              <a:rPr lang="en-US" sz="3200" dirty="0" smtClean="0">
                <a:hlinkClick r:id="rId4"/>
              </a:rPr>
              <a:t>2.2-3706</a:t>
            </a:r>
            <a:r>
              <a:rPr lang="en-US" sz="3200" dirty="0" smtClean="0"/>
              <a:t> and </a:t>
            </a:r>
            <a:r>
              <a:rPr lang="en-US" sz="3200" dirty="0" smtClean="0">
                <a:hlinkClick r:id="rId5"/>
              </a:rPr>
              <a:t>2.2-3706.1</a:t>
            </a:r>
            <a:endParaRPr lang="en-US" dirty="0"/>
          </a:p>
        </p:txBody>
      </p:sp>
      <p:sp>
        <p:nvSpPr>
          <p:cNvPr id="3" name="Content Placeholder 2"/>
          <p:cNvSpPr>
            <a:spLocks noGrp="1"/>
          </p:cNvSpPr>
          <p:nvPr>
            <p:ph idx="1"/>
          </p:nvPr>
        </p:nvSpPr>
        <p:spPr/>
        <p:txBody>
          <a:bodyPr/>
          <a:lstStyle/>
          <a:p>
            <a:r>
              <a:rPr lang="en-US" dirty="0" smtClean="0"/>
              <a:t>Mandatory </a:t>
            </a:r>
            <a:r>
              <a:rPr lang="en-US" dirty="0"/>
              <a:t>release - </a:t>
            </a:r>
            <a:r>
              <a:rPr lang="en-US" dirty="0" smtClean="0"/>
              <a:t>§§ 2.2-3706 (A) and 2.2-3706.1 (B)</a:t>
            </a:r>
          </a:p>
          <a:p>
            <a:r>
              <a:rPr lang="en-US" dirty="0" smtClean="0"/>
              <a:t>Discretionary </a:t>
            </a:r>
            <a:r>
              <a:rPr lang="en-US" dirty="0"/>
              <a:t>release - </a:t>
            </a:r>
            <a:r>
              <a:rPr lang="en-US" dirty="0" smtClean="0"/>
              <a:t>§§ 2.2-3706 (B) </a:t>
            </a:r>
          </a:p>
          <a:p>
            <a:r>
              <a:rPr lang="en-US" dirty="0" smtClean="0"/>
              <a:t>Prohibitions </a:t>
            </a:r>
            <a:r>
              <a:rPr lang="en-US" dirty="0"/>
              <a:t>- </a:t>
            </a:r>
            <a:r>
              <a:rPr lang="en-US" dirty="0" smtClean="0"/>
              <a:t>§§ 2.2-3706 (C) </a:t>
            </a:r>
          </a:p>
          <a:p>
            <a:r>
              <a:rPr lang="en-US" dirty="0" smtClean="0"/>
              <a:t>Criminal Investigative Files – (mixes mandatory, discretionary, prohibitions, and additional procedures) </a:t>
            </a:r>
            <a:r>
              <a:rPr lang="en-US" dirty="0"/>
              <a:t>–</a:t>
            </a:r>
            <a:r>
              <a:rPr lang="en-US" dirty="0" smtClean="0"/>
              <a:t> §§ </a:t>
            </a:r>
            <a:r>
              <a:rPr lang="en-US" dirty="0"/>
              <a:t>2.2-3706 (B</a:t>
            </a:r>
            <a:r>
              <a:rPr lang="en-US" dirty="0" smtClean="0"/>
              <a:t>)(1) and 2.2-3706.1 (A, C through F)</a:t>
            </a:r>
            <a:endParaRPr lang="en-US" dirty="0"/>
          </a:p>
          <a:p>
            <a:endParaRPr lang="en-US" dirty="0" smtClean="0"/>
          </a:p>
          <a:p>
            <a:endParaRPr lang="en-US" dirty="0"/>
          </a:p>
        </p:txBody>
      </p:sp>
      <p:sp>
        <p:nvSpPr>
          <p:cNvPr id="4" name="Slide Number Placeholder 3"/>
          <p:cNvSpPr>
            <a:spLocks noGrp="1"/>
          </p:cNvSpPr>
          <p:nvPr>
            <p:ph type="sldNum" sz="quarter" idx="12"/>
          </p:nvPr>
        </p:nvSpPr>
        <p:spPr/>
        <p:txBody>
          <a:bodyPr/>
          <a:lstStyle/>
          <a:p>
            <a:fld id="{E5DAB340-0818-4D06-829F-172651A7FECC}" type="slidenum">
              <a:rPr lang="en-US" smtClean="0"/>
              <a:t>4</a:t>
            </a:fld>
            <a:endParaRPr lang="en-US"/>
          </a:p>
        </p:txBody>
      </p:sp>
    </p:spTree>
    <p:custDataLst>
      <p:tags r:id="rId1"/>
    </p:custDataLst>
    <p:extLst>
      <p:ext uri="{BB962C8B-B14F-4D97-AF65-F5344CB8AC3E}">
        <p14:creationId xmlns:p14="http://schemas.microsoft.com/office/powerpoint/2010/main" val="2245692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Conflict Resolution Rules </a:t>
            </a:r>
            <a:endParaRPr lang="en-US" dirty="0"/>
          </a:p>
        </p:txBody>
      </p:sp>
      <p:sp>
        <p:nvSpPr>
          <p:cNvPr id="3" name="Content Placeholder 2"/>
          <p:cNvSpPr>
            <a:spLocks noGrp="1"/>
          </p:cNvSpPr>
          <p:nvPr>
            <p:ph idx="1"/>
          </p:nvPr>
        </p:nvSpPr>
        <p:spPr/>
        <p:txBody>
          <a:bodyPr>
            <a:normAutofit lnSpcReduction="10000"/>
          </a:bodyPr>
          <a:lstStyle/>
          <a:p>
            <a:r>
              <a:rPr lang="en-US" dirty="0"/>
              <a:t>§ 2.2-3706 (F): Conflict resolution. In the event of conflict between this section as it relates to requests made under this section and other provisions of law, this section shall control</a:t>
            </a:r>
            <a:r>
              <a:rPr lang="en-US" dirty="0" smtClean="0"/>
              <a:t>. [NOTE: Applies to various types of criminal and other law-enforcement records]</a:t>
            </a:r>
          </a:p>
          <a:p>
            <a:r>
              <a:rPr lang="en-US" dirty="0" smtClean="0"/>
              <a:t>§ 2.2-3706.1 (</a:t>
            </a:r>
            <a:r>
              <a:rPr lang="en-US" dirty="0"/>
              <a:t>I): In the event of a conflict between this section as it relates to requests made under this section and other provisions of law, the other provisions of law, including court sealing orders, that restrict disclosure of criminal investigative files shall control</a:t>
            </a:r>
            <a:r>
              <a:rPr lang="en-US" dirty="0" smtClean="0"/>
              <a:t>. [NOTE: Applies to criminal investigative files only]</a:t>
            </a:r>
            <a:endParaRPr lang="en-US" dirty="0"/>
          </a:p>
        </p:txBody>
      </p:sp>
      <p:sp>
        <p:nvSpPr>
          <p:cNvPr id="4" name="Slide Number Placeholder 3"/>
          <p:cNvSpPr>
            <a:spLocks noGrp="1"/>
          </p:cNvSpPr>
          <p:nvPr>
            <p:ph type="sldNum" sz="quarter" idx="12"/>
          </p:nvPr>
        </p:nvSpPr>
        <p:spPr/>
        <p:txBody>
          <a:bodyPr/>
          <a:lstStyle/>
          <a:p>
            <a:fld id="{E5DAB340-0818-4D06-829F-172651A7FECC}" type="slidenum">
              <a:rPr lang="en-US" smtClean="0"/>
              <a:t>5</a:t>
            </a:fld>
            <a:endParaRPr lang="en-US"/>
          </a:p>
        </p:txBody>
      </p:sp>
    </p:spTree>
    <p:custDataLst>
      <p:tags r:id="rId1"/>
    </p:custDataLst>
    <p:extLst>
      <p:ext uri="{BB962C8B-B14F-4D97-AF65-F5344CB8AC3E}">
        <p14:creationId xmlns:p14="http://schemas.microsoft.com/office/powerpoint/2010/main" val="1341529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Criminal Records – Mandatory Release</a:t>
            </a:r>
            <a:endParaRPr lang="en-US" dirty="0"/>
          </a:p>
        </p:txBody>
      </p:sp>
      <p:sp>
        <p:nvSpPr>
          <p:cNvPr id="3" name="Content Placeholder 2"/>
          <p:cNvSpPr>
            <a:spLocks noGrp="1"/>
          </p:cNvSpPr>
          <p:nvPr>
            <p:ph idx="1"/>
          </p:nvPr>
        </p:nvSpPr>
        <p:spPr/>
        <p:txBody>
          <a:bodyPr>
            <a:normAutofit/>
          </a:bodyPr>
          <a:lstStyle/>
          <a:p>
            <a:r>
              <a:rPr lang="en-US" dirty="0" smtClean="0"/>
              <a:t>Criminal incident information - § 2.2-3706.1 (B)</a:t>
            </a:r>
          </a:p>
          <a:p>
            <a:r>
              <a:rPr lang="en-US" dirty="0" smtClean="0"/>
              <a:t>Mugshots </a:t>
            </a:r>
            <a:r>
              <a:rPr lang="en-US" dirty="0"/>
              <a:t>- § 2.2-3706 (A</a:t>
            </a:r>
            <a:r>
              <a:rPr lang="en-US" dirty="0" smtClean="0"/>
              <a:t>)(1)</a:t>
            </a:r>
          </a:p>
          <a:p>
            <a:r>
              <a:rPr lang="en-US" dirty="0" smtClean="0"/>
              <a:t>Adult arrestee identity, status of charge and </a:t>
            </a:r>
            <a:r>
              <a:rPr lang="en-US" dirty="0"/>
              <a:t>arrest - § 2.2-3706 (A</a:t>
            </a:r>
            <a:r>
              <a:rPr lang="en-US" dirty="0" smtClean="0"/>
              <a:t>)(2)</a:t>
            </a:r>
          </a:p>
          <a:p>
            <a:r>
              <a:rPr lang="en-US" dirty="0" smtClean="0"/>
              <a:t>Completed unattended death </a:t>
            </a:r>
            <a:r>
              <a:rPr lang="en-US" dirty="0"/>
              <a:t>investigations - § 2.2-3706 (A</a:t>
            </a:r>
            <a:r>
              <a:rPr lang="en-US" dirty="0" smtClean="0"/>
              <a:t>)(3)</a:t>
            </a:r>
            <a:endParaRPr lang="en-US" dirty="0"/>
          </a:p>
        </p:txBody>
      </p:sp>
      <p:sp>
        <p:nvSpPr>
          <p:cNvPr id="4" name="Slide Number Placeholder 3"/>
          <p:cNvSpPr>
            <a:spLocks noGrp="1"/>
          </p:cNvSpPr>
          <p:nvPr>
            <p:ph type="sldNum" sz="quarter" idx="12"/>
          </p:nvPr>
        </p:nvSpPr>
        <p:spPr/>
        <p:txBody>
          <a:bodyPr/>
          <a:lstStyle/>
          <a:p>
            <a:fld id="{E5DAB340-0818-4D06-829F-172651A7FECC}" type="slidenum">
              <a:rPr lang="en-US" smtClean="0"/>
              <a:t>6</a:t>
            </a:fld>
            <a:endParaRPr lang="en-US"/>
          </a:p>
        </p:txBody>
      </p:sp>
    </p:spTree>
    <p:custDataLst>
      <p:tags r:id="rId1"/>
    </p:custDataLst>
    <p:extLst>
      <p:ext uri="{BB962C8B-B14F-4D97-AF65-F5344CB8AC3E}">
        <p14:creationId xmlns:p14="http://schemas.microsoft.com/office/powerpoint/2010/main" val="2854572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Criminal Records – Discretionary Release</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Reports submitted in </a:t>
            </a:r>
            <a:r>
              <a:rPr lang="en-US" dirty="0"/>
              <a:t>confidence - § 2.2-3706 (B</a:t>
            </a:r>
            <a:r>
              <a:rPr lang="en-US" dirty="0" smtClean="0"/>
              <a:t>)(2)</a:t>
            </a:r>
          </a:p>
          <a:p>
            <a:r>
              <a:rPr lang="en-US" dirty="0" smtClean="0"/>
              <a:t>Records relating to </a:t>
            </a:r>
            <a:r>
              <a:rPr lang="en-US" dirty="0"/>
              <a:t>imprisonment - § 2.2-3706 (B</a:t>
            </a:r>
            <a:r>
              <a:rPr lang="en-US" dirty="0" smtClean="0"/>
              <a:t>)(4)</a:t>
            </a:r>
          </a:p>
          <a:p>
            <a:r>
              <a:rPr lang="en-US" dirty="0" smtClean="0"/>
              <a:t>Specific tactical </a:t>
            </a:r>
            <a:r>
              <a:rPr lang="en-US" dirty="0"/>
              <a:t>plans - § 2.2-3706 (B</a:t>
            </a:r>
            <a:r>
              <a:rPr lang="en-US" dirty="0" smtClean="0"/>
              <a:t>)(5)</a:t>
            </a:r>
          </a:p>
          <a:p>
            <a:r>
              <a:rPr lang="en-US" dirty="0" smtClean="0"/>
              <a:t>Records </a:t>
            </a:r>
            <a:r>
              <a:rPr lang="en-US" dirty="0"/>
              <a:t>of adult persons under </a:t>
            </a:r>
            <a:r>
              <a:rPr lang="en-US" dirty="0" smtClean="0"/>
              <a:t>investigation </a:t>
            </a:r>
            <a:r>
              <a:rPr lang="en-US" dirty="0"/>
              <a:t>or supervision </a:t>
            </a:r>
            <a:r>
              <a:rPr lang="en-US" dirty="0" smtClean="0"/>
              <a:t>re: pretrial, probation, or parole services </a:t>
            </a:r>
            <a:r>
              <a:rPr lang="en-US" dirty="0"/>
              <a:t>- § 2.2-3706 (B</a:t>
            </a:r>
            <a:r>
              <a:rPr lang="en-US" dirty="0" smtClean="0"/>
              <a:t>)(6)</a:t>
            </a:r>
          </a:p>
          <a:p>
            <a:r>
              <a:rPr lang="en-US" dirty="0" smtClean="0"/>
              <a:t>Undercover operations and protective </a:t>
            </a:r>
            <a:r>
              <a:rPr lang="en-US" dirty="0"/>
              <a:t>details - § </a:t>
            </a:r>
            <a:r>
              <a:rPr lang="en-US" dirty="0" smtClean="0"/>
              <a:t>2.2-3706 (B)(8)</a:t>
            </a:r>
          </a:p>
          <a:p>
            <a:r>
              <a:rPr lang="en-US" dirty="0" smtClean="0"/>
              <a:t>Identity of any victim, witness, or undercover officer, or investigative techniques or </a:t>
            </a:r>
            <a:r>
              <a:rPr lang="en-US" dirty="0"/>
              <a:t>procedures - § 2.2-3706 (B</a:t>
            </a:r>
            <a:r>
              <a:rPr lang="en-US" dirty="0" smtClean="0"/>
              <a:t>)(10)</a:t>
            </a:r>
          </a:p>
          <a:p>
            <a:r>
              <a:rPr lang="en-US" dirty="0"/>
              <a:t>Records of the Sex Offender and Crimes Against Minors Registry - § 2.2-3706 (B)(</a:t>
            </a:r>
            <a:r>
              <a:rPr lang="en-US" dirty="0" smtClean="0"/>
              <a:t>11)</a:t>
            </a:r>
            <a:endParaRPr lang="en-US" dirty="0"/>
          </a:p>
        </p:txBody>
      </p:sp>
      <p:sp>
        <p:nvSpPr>
          <p:cNvPr id="4" name="Slide Number Placeholder 3"/>
          <p:cNvSpPr>
            <a:spLocks noGrp="1"/>
          </p:cNvSpPr>
          <p:nvPr>
            <p:ph type="sldNum" sz="quarter" idx="12"/>
          </p:nvPr>
        </p:nvSpPr>
        <p:spPr/>
        <p:txBody>
          <a:bodyPr/>
          <a:lstStyle/>
          <a:p>
            <a:fld id="{E5DAB340-0818-4D06-829F-172651A7FECC}" type="slidenum">
              <a:rPr lang="en-US" smtClean="0"/>
              <a:t>7</a:t>
            </a:fld>
            <a:endParaRPr lang="en-US"/>
          </a:p>
        </p:txBody>
      </p:sp>
    </p:spTree>
    <p:custDataLst>
      <p:tags r:id="rId1"/>
    </p:custDataLst>
    <p:extLst>
      <p:ext uri="{BB962C8B-B14F-4D97-AF65-F5344CB8AC3E}">
        <p14:creationId xmlns:p14="http://schemas.microsoft.com/office/powerpoint/2010/main" val="951697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Criminal Records – Prohibited from </a:t>
            </a:r>
            <a:r>
              <a:rPr lang="en-US" dirty="0"/>
              <a:t>Release</a:t>
            </a:r>
            <a:br>
              <a:rPr lang="en-US" dirty="0"/>
            </a:br>
            <a:r>
              <a:rPr lang="en-US" dirty="0"/>
              <a:t>§ 2.2-3706 (C</a:t>
            </a:r>
            <a:r>
              <a:rPr lang="en-US" dirty="0" smtClean="0"/>
              <a:t>)</a:t>
            </a:r>
            <a:endParaRPr lang="en-US" dirty="0"/>
          </a:p>
        </p:txBody>
      </p:sp>
      <p:sp>
        <p:nvSpPr>
          <p:cNvPr id="3" name="Content Placeholder 2"/>
          <p:cNvSpPr>
            <a:spLocks noGrp="1"/>
          </p:cNvSpPr>
          <p:nvPr>
            <p:ph idx="1"/>
          </p:nvPr>
        </p:nvSpPr>
        <p:spPr/>
        <p:txBody>
          <a:bodyPr>
            <a:normAutofit/>
          </a:bodyPr>
          <a:lstStyle/>
          <a:p>
            <a:r>
              <a:rPr lang="en-US" dirty="0"/>
              <a:t>The identity of any individual providing information about a crime or criminal activity under a promise of anonymity shall not be disclosed</a:t>
            </a:r>
            <a:r>
              <a:rPr lang="en-US" dirty="0" smtClean="0"/>
              <a:t>. (confidential informants, Crime Stoppers, etc.)</a:t>
            </a:r>
            <a:endParaRPr lang="en-US" dirty="0"/>
          </a:p>
          <a:p>
            <a:endParaRPr lang="en-US" dirty="0"/>
          </a:p>
        </p:txBody>
      </p:sp>
      <p:sp>
        <p:nvSpPr>
          <p:cNvPr id="4" name="Slide Number Placeholder 3"/>
          <p:cNvSpPr>
            <a:spLocks noGrp="1"/>
          </p:cNvSpPr>
          <p:nvPr>
            <p:ph type="sldNum" sz="quarter" idx="12"/>
          </p:nvPr>
        </p:nvSpPr>
        <p:spPr/>
        <p:txBody>
          <a:bodyPr/>
          <a:lstStyle/>
          <a:p>
            <a:fld id="{E5DAB340-0818-4D06-829F-172651A7FECC}" type="slidenum">
              <a:rPr lang="en-US" smtClean="0"/>
              <a:t>8</a:t>
            </a:fld>
            <a:endParaRPr lang="en-US"/>
          </a:p>
        </p:txBody>
      </p:sp>
    </p:spTree>
    <p:custDataLst>
      <p:tags r:id="rId1"/>
    </p:custDataLst>
    <p:extLst>
      <p:ext uri="{BB962C8B-B14F-4D97-AF65-F5344CB8AC3E}">
        <p14:creationId xmlns:p14="http://schemas.microsoft.com/office/powerpoint/2010/main" val="540203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Criminal Investigative Files – </a:t>
            </a:r>
            <a:br>
              <a:rPr lang="en-US" dirty="0" smtClean="0"/>
            </a:br>
            <a:r>
              <a:rPr lang="en-US" sz="3600" dirty="0" smtClean="0"/>
              <a:t>Mandatory </a:t>
            </a:r>
            <a:r>
              <a:rPr lang="en-US" sz="3600" dirty="0"/>
              <a:t>Release – </a:t>
            </a:r>
            <a:r>
              <a:rPr lang="en-US" sz="3600" dirty="0" smtClean="0"/>
              <a:t>§ </a:t>
            </a:r>
            <a:r>
              <a:rPr lang="en-US" sz="3600" dirty="0"/>
              <a:t>2.2-3706.1 (D</a:t>
            </a:r>
            <a:r>
              <a:rPr lang="en-US" sz="3600" dirty="0" smtClean="0"/>
              <a:t>)</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Criminal </a:t>
            </a:r>
            <a:r>
              <a:rPr lang="en-US" dirty="0"/>
              <a:t>investigative files that are not ongoing, to certain </a:t>
            </a:r>
            <a:r>
              <a:rPr lang="en-US" dirty="0" smtClean="0"/>
              <a:t>requesters:</a:t>
            </a:r>
            <a:endParaRPr lang="en-US" dirty="0"/>
          </a:p>
          <a:p>
            <a:pPr lvl="1"/>
            <a:r>
              <a:rPr lang="en-US" dirty="0"/>
              <a:t> (</a:t>
            </a:r>
            <a:r>
              <a:rPr lang="en-US" dirty="0" err="1"/>
              <a:t>i</a:t>
            </a:r>
            <a:r>
              <a:rPr lang="en-US" dirty="0"/>
              <a:t>) the victim; </a:t>
            </a:r>
            <a:endParaRPr lang="en-US" dirty="0" smtClean="0"/>
          </a:p>
          <a:p>
            <a:pPr lvl="1"/>
            <a:r>
              <a:rPr lang="en-US" dirty="0" smtClean="0"/>
              <a:t>(</a:t>
            </a:r>
            <a:r>
              <a:rPr lang="en-US" dirty="0"/>
              <a:t>ii) the victim's immediate family members, if the victim is deceased and the immediate family member to which the records are to be disclosed is not a person of interest or a suspect in the criminal investigation or proceeding; </a:t>
            </a:r>
            <a:endParaRPr lang="en-US" dirty="0" smtClean="0"/>
          </a:p>
          <a:p>
            <a:pPr lvl="1"/>
            <a:r>
              <a:rPr lang="en-US" dirty="0" smtClean="0"/>
              <a:t>(</a:t>
            </a:r>
            <a:r>
              <a:rPr lang="en-US" dirty="0"/>
              <a:t>iii) the parent or guardian of the victim, if the victim is a minor and the parent or guardian is not a person of interest or a suspect in the criminal investigation or proceeding; </a:t>
            </a:r>
            <a:endParaRPr lang="en-US" dirty="0" smtClean="0"/>
          </a:p>
          <a:p>
            <a:pPr lvl="1"/>
            <a:r>
              <a:rPr lang="en-US" dirty="0" smtClean="0"/>
              <a:t>(</a:t>
            </a:r>
            <a:r>
              <a:rPr lang="en-US" dirty="0"/>
              <a:t>iv) an attorney representing a petitioner in a petition for a writ of habeas corpus or writ of actual innocence pursuant to Chapter 19.2 (§ 19.2-327.2 et seq.) of Title 19.2 or any other federal or state post-conviction proceeding or pardon; and </a:t>
            </a:r>
            <a:endParaRPr lang="en-US" dirty="0" smtClean="0"/>
          </a:p>
        </p:txBody>
      </p:sp>
      <p:sp>
        <p:nvSpPr>
          <p:cNvPr id="4" name="Slide Number Placeholder 3"/>
          <p:cNvSpPr>
            <a:spLocks noGrp="1"/>
          </p:cNvSpPr>
          <p:nvPr>
            <p:ph type="sldNum" sz="quarter" idx="12"/>
          </p:nvPr>
        </p:nvSpPr>
        <p:spPr/>
        <p:txBody>
          <a:bodyPr/>
          <a:lstStyle/>
          <a:p>
            <a:fld id="{E5DAB340-0818-4D06-829F-172651A7FECC}" type="slidenum">
              <a:rPr lang="en-US" smtClean="0"/>
              <a:t>9</a:t>
            </a:fld>
            <a:endParaRPr lang="en-US"/>
          </a:p>
        </p:txBody>
      </p:sp>
    </p:spTree>
    <p:custDataLst>
      <p:tags r:id="rId1"/>
    </p:custDataLst>
    <p:extLst>
      <p:ext uri="{BB962C8B-B14F-4D97-AF65-F5344CB8AC3E}">
        <p14:creationId xmlns:p14="http://schemas.microsoft.com/office/powerpoint/2010/main" val="2793493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2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1370</TotalTime>
  <Words>2407</Words>
  <Application>Microsoft Office PowerPoint</Application>
  <PresentationFormat>Widescreen</PresentationFormat>
  <Paragraphs>217</Paragraphs>
  <Slides>20</Slides>
  <Notes>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Garamond</vt:lpstr>
      <vt:lpstr>Organic</vt:lpstr>
      <vt:lpstr>Criminal and Other Law Enforcement Records Virginia Freedom of Information Act</vt:lpstr>
      <vt:lpstr>Roadmap</vt:lpstr>
      <vt:lpstr>FOIA Requests Generally</vt:lpstr>
      <vt:lpstr>FOIA &amp; Criminal Records §§ 2.2-3706 and 2.2-3706.1</vt:lpstr>
      <vt:lpstr>Conflict Resolution Rules </vt:lpstr>
      <vt:lpstr>Criminal Records – Mandatory Release</vt:lpstr>
      <vt:lpstr>Criminal Records – Discretionary Release</vt:lpstr>
      <vt:lpstr>Criminal Records – Prohibited from Release § 2.2-3706 (C)</vt:lpstr>
      <vt:lpstr>Criminal Investigative Files –  Mandatory Release – § 2.2-3706.1 (D)</vt:lpstr>
      <vt:lpstr>Criminal Investigative Files –  Mandatory Release (continued)</vt:lpstr>
      <vt:lpstr>Criminal Investigative Files –  Discretionary Release (Ongoing Investigations) –  §§ 2.2-3706 (B)(1) and 2.2-3706.1 (C)</vt:lpstr>
      <vt:lpstr>Criminal Investigative Files –  Discretionary Release (Not Ongoing) – § 2.2-3706.1 (D)</vt:lpstr>
      <vt:lpstr>Criminal Investigative Files –  Exceptions to Release – § 2.2-3706.1 (E)</vt:lpstr>
      <vt:lpstr>Criminal Investigative Files –  Prohibitions (Notice &amp; Injunction)  § 2.2-3706.1 (F)</vt:lpstr>
      <vt:lpstr>Criminal Investigative Files –  Prohibitions (Victim ID) – § 2.2-3706.1 (G)</vt:lpstr>
      <vt:lpstr>Noncriminal Records § 2.2-3706 (D)</vt:lpstr>
      <vt:lpstr>Other Records of Law Enforcement Agencies</vt:lpstr>
      <vt:lpstr>Other FOIA Exemptions</vt:lpstr>
      <vt:lpstr>Prohibitions – Other Provisions  Outside of FOIA</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Criminal and other Law Enforcement Records</dc:title>
  <dc:creator>Ashley Binns</dc:creator>
  <cp:lastModifiedBy>Julie Smith</cp:lastModifiedBy>
  <cp:revision>63</cp:revision>
  <dcterms:created xsi:type="dcterms:W3CDTF">2019-02-28T16:24:17Z</dcterms:created>
  <dcterms:modified xsi:type="dcterms:W3CDTF">2022-07-21T15:57:32Z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7497D030-0416-4AF0-88BC-74B0ED26B749</vt:lpwstr>
  </property>
  <property fmtid="{D5CDD505-2E9C-101B-9397-08002B2CF9AE}" pid="3" name="ArticulatePath">
    <vt:lpwstr>Criminal and other Law Enforcement Records with Cites</vt:lpwstr>
  </property>
</Properties>
</file>