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3" r:id="rId6"/>
    <p:sldId id="266" r:id="rId7"/>
    <p:sldId id="267" r:id="rId8"/>
    <p:sldId id="268" r:id="rId9"/>
    <p:sldId id="269" r:id="rId10"/>
    <p:sldId id="260" r:id="rId11"/>
    <p:sldId id="261" r:id="rId12"/>
    <p:sldId id="262" r:id="rId13"/>
  </p:sldIdLst>
  <p:sldSz cx="12192000" cy="6858000"/>
  <p:notesSz cx="7010400" cy="92964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79" autoAdjust="0"/>
  </p:normalViewPr>
  <p:slideViewPr>
    <p:cSldViewPr snapToGrid="0">
      <p:cViewPr varScale="1">
        <p:scale>
          <a:sx n="77" d="100"/>
          <a:sy n="77" d="100"/>
        </p:scale>
        <p:origin x="1290"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Requester gets</a:t>
            </a:r>
            <a:r>
              <a:rPr lang="en-US" baseline="0" dirty="0" smtClean="0"/>
              <a:t> to choose from any format that the public body uses in the regular course of business</a:t>
            </a:r>
          </a:p>
          <a:p>
            <a:pPr marL="174708" indent="-174708">
              <a:buFont typeface="Arial" panose="020B0604020202020204" pitchFamily="34" charset="0"/>
              <a:buChar char="•"/>
            </a:pPr>
            <a:r>
              <a:rPr lang="en-US" baseline="0" dirty="0" smtClean="0"/>
              <a:t>Excision of exempt fields or conversion of format is not considered creation of a new record (only applies to electronic records)</a:t>
            </a:r>
            <a:endParaRPr lang="en-US" dirty="0" smtClean="0"/>
          </a:p>
          <a:p>
            <a:pPr marL="174708" indent="-174708">
              <a:buFont typeface="Arial" panose="020B0604020202020204" pitchFamily="34" charset="0"/>
              <a:buChar char="•"/>
            </a:pPr>
            <a:r>
              <a:rPr lang="en-US" dirty="0" smtClean="0"/>
              <a:t>While FOIA governs access</a:t>
            </a:r>
            <a:r>
              <a:rPr lang="en-US" baseline="0" dirty="0" smtClean="0"/>
              <a:t> to records held by state and local government, the Public Records Act governs how long a government entity must retain certain records.</a:t>
            </a:r>
          </a:p>
          <a:p>
            <a:pPr marL="174708" indent="-174708">
              <a:buFont typeface="Arial" panose="020B0604020202020204" pitchFamily="34" charset="0"/>
              <a:buChar char="•"/>
            </a:pPr>
            <a:r>
              <a:rPr lang="en-US" baseline="0" dirty="0" smtClean="0"/>
              <a:t>Emails fall within the definition of a public record under both FOIA and the PRA. </a:t>
            </a:r>
          </a:p>
          <a:p>
            <a:pPr marL="640594" lvl="1" indent="-174708">
              <a:buFont typeface="Arial" panose="020B0604020202020204" pitchFamily="34" charset="0"/>
              <a:buChar char="•"/>
            </a:pPr>
            <a:r>
              <a:rPr lang="en-US" baseline="0" dirty="0" smtClean="0"/>
              <a:t>PRA – “public record” - recorded information that documents a transaction or activity by or with any public officer, agency or employee of an agency. Regardless of physical form or characteristic, the recorded information is a public record if it is produced, collected, received or retained in pursuance of law or in connection with the transaction of public business. </a:t>
            </a:r>
          </a:p>
          <a:p>
            <a:pPr marL="174708" indent="-174708">
              <a:buFont typeface="Arial" panose="020B0604020202020204" pitchFamily="34" charset="0"/>
              <a:buChar char="•"/>
            </a:pPr>
            <a:r>
              <a:rPr lang="en-US" baseline="0" dirty="0" smtClean="0"/>
              <a:t>Under the PRA, many records are kept only so long as business requires them to be kept, but some records need to be kept longer. </a:t>
            </a:r>
          </a:p>
          <a:p>
            <a:pPr marL="174708" indent="-174708">
              <a:buFont typeface="Arial" panose="020B0604020202020204" pitchFamily="34" charset="0"/>
              <a:buChar char="•"/>
            </a:pPr>
            <a:r>
              <a:rPr lang="en-US" baseline="0" dirty="0" smtClean="0"/>
              <a:t>The LVA sets forth guidelines and retention schedules for different types of documents. Timelines may range from 30 day to 10 years or even permanent retention. </a:t>
            </a:r>
          </a:p>
          <a:p>
            <a:pPr marL="174708" indent="-174708">
              <a:buFont typeface="Arial" panose="020B0604020202020204" pitchFamily="34" charset="0"/>
              <a:buChar char="•"/>
            </a:pPr>
            <a:r>
              <a:rPr lang="en-US" baseline="0" dirty="0" smtClean="0"/>
              <a:t>For emails, both incoming and outgoing emails should be retained, along with any attachments.</a:t>
            </a:r>
          </a:p>
          <a:p>
            <a:pPr marL="174708" indent="-174708">
              <a:buFont typeface="Arial" panose="020B0604020202020204" pitchFamily="34" charset="0"/>
              <a:buChar char="•"/>
            </a:pPr>
            <a:r>
              <a:rPr lang="en-US" baseline="0" dirty="0" smtClean="0"/>
              <a:t>After the retention period for a certain document has passed, you may destroy the document pursuant to the LVA’s guidelines.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1" baseline="0" dirty="0" smtClean="0"/>
              <a:t>TIPS</a:t>
            </a:r>
          </a:p>
          <a:p>
            <a:pPr marL="640594" lvl="1" indent="-174708">
              <a:buFont typeface="Arial" panose="020B0604020202020204" pitchFamily="34" charset="0"/>
              <a:buChar char="•"/>
            </a:pPr>
            <a:r>
              <a:rPr lang="en-US" b="0" baseline="0" dirty="0" smtClean="0"/>
              <a:t>Don’t commingle personal and official e-mails</a:t>
            </a:r>
          </a:p>
          <a:p>
            <a:pPr marL="640594" lvl="1" indent="-174708">
              <a:buFont typeface="Arial" panose="020B0604020202020204" pitchFamily="34" charset="0"/>
              <a:buChar char="•"/>
            </a:pPr>
            <a:r>
              <a:rPr lang="en-US" b="0" baseline="0" dirty="0" smtClean="0"/>
              <a:t>Consider the what you say and formality of your email before sending it, since it will have to be retained and may be subject to release under FOIA.</a:t>
            </a:r>
          </a:p>
          <a:p>
            <a:pPr marL="640594" lvl="1" indent="-174708">
              <a:buFont typeface="Arial" panose="020B0604020202020204" pitchFamily="34" charset="0"/>
              <a:buChar char="•"/>
            </a:pPr>
            <a:r>
              <a:rPr lang="en-US" b="0" baseline="0" dirty="0" smtClean="0"/>
              <a:t>If you don’t destroy a record after the retention period ends, that record will be subject to FOIA if requested.</a:t>
            </a:r>
          </a:p>
        </p:txBody>
      </p:sp>
      <p:sp>
        <p:nvSpPr>
          <p:cNvPr id="4" name="Slide Number Placeholder 3"/>
          <p:cNvSpPr>
            <a:spLocks noGrp="1"/>
          </p:cNvSpPr>
          <p:nvPr>
            <p:ph type="sldNum" sz="quarter" idx="10"/>
          </p:nvPr>
        </p:nvSpPr>
        <p:spPr/>
        <p:txBody>
          <a:bodyPr/>
          <a:lstStyle/>
          <a:p>
            <a:fld id="{3D6D0C1F-EBDE-4715-B101-DE3EDE745367}" type="slidenum">
              <a:rPr lang="en-US" smtClean="0"/>
              <a:t>10</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439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records (exempt from everyone except the subject of the records)</a:t>
            </a:r>
          </a:p>
          <a:p>
            <a:pPr marL="640594" lvl="1" indent="-174708">
              <a:buFont typeface="Arial" panose="020B0604020202020204" pitchFamily="34" charset="0"/>
              <a:buChar char="•"/>
            </a:pPr>
            <a:r>
              <a:rPr lang="en-US" baseline="0" dirty="0" err="1" smtClean="0"/>
              <a:t>McChrystal</a:t>
            </a:r>
            <a:r>
              <a:rPr lang="en-US" baseline="0" dirty="0" smtClean="0"/>
              <a:t> v. Board of Supervisors – (Fairfax Circuit Court, 2005) &amp; GDCDPA</a:t>
            </a:r>
          </a:p>
          <a:p>
            <a:pPr marL="640594" lvl="1" indent="-174708">
              <a:buFont typeface="Arial" panose="020B0604020202020204" pitchFamily="34" charset="0"/>
              <a:buChar char="•"/>
            </a:pPr>
            <a:r>
              <a:rPr lang="en-US" baseline="0" dirty="0" smtClean="0"/>
              <a:t>If someone waives their right to withhold personnel records, it must be released</a:t>
            </a:r>
          </a:p>
          <a:p>
            <a:pPr marL="174708" indent="-174708">
              <a:buFont typeface="Arial" panose="020B0604020202020204" pitchFamily="34" charset="0"/>
              <a:buChar char="•"/>
            </a:pPr>
            <a:r>
              <a:rPr lang="en-US" baseline="0" dirty="0" smtClean="0"/>
              <a:t>Employment contracts open, employment dispute settlement contracts may be withheld </a:t>
            </a:r>
          </a:p>
          <a:p>
            <a:pPr marL="640594" lvl="1" indent="-174708">
              <a:buFont typeface="Arial" panose="020B0604020202020204" pitchFamily="34" charset="0"/>
              <a:buChar char="•"/>
            </a:pPr>
            <a:r>
              <a:rPr lang="en-US" dirty="0"/>
              <a:t>records of the name, position, job classification, official salary, or rate of pay of, and records of the allowances or reimbursements for expenses paid to, any officer, official, or employee of a public body</a:t>
            </a:r>
            <a:endParaRPr lang="en-US" baseline="0" dirty="0" smtClean="0"/>
          </a:p>
          <a:p>
            <a:pPr marL="174708" indent="-174708">
              <a:buFont typeface="Arial" panose="020B0604020202020204" pitchFamily="34" charset="0"/>
              <a:buChar char="•"/>
            </a:pPr>
            <a:r>
              <a:rPr lang="en-US" baseline="0" dirty="0" smtClean="0"/>
              <a:t>Accounting and payment records open (McElroy v. LeMond, Va. Supreme Ct, 1991 – settlement agreements)</a:t>
            </a:r>
          </a:p>
          <a:p>
            <a:pPr marL="174708" indent="-174708">
              <a:buFont typeface="Arial" panose="020B0604020202020204" pitchFamily="34" charset="0"/>
              <a:buChar char="•"/>
            </a:pPr>
            <a:r>
              <a:rPr lang="en-US" baseline="0" dirty="0" smtClean="0"/>
              <a:t>Working papers defined – for the personal or deliberative use of the named official; if disseminated, than exemption waived</a:t>
            </a:r>
          </a:p>
          <a:p>
            <a:pPr marL="174708" indent="-174708">
              <a:buFont typeface="Arial" panose="020B0604020202020204" pitchFamily="34" charset="0"/>
              <a:buChar char="•"/>
            </a:pPr>
            <a:r>
              <a:rPr lang="en-US" baseline="0" dirty="0" smtClean="0"/>
              <a:t>Correspondence – not defined; ordinary meaning; all can be withheld; not dependent on content or dissemination</a:t>
            </a:r>
          </a:p>
          <a:p>
            <a:pPr marL="174708" indent="-174708">
              <a:buFont typeface="Arial" panose="020B0604020202020204" pitchFamily="34" charset="0"/>
              <a:buChar char="•"/>
            </a:pPr>
            <a:r>
              <a:rPr lang="en-US" baseline="0" dirty="0" smtClean="0"/>
              <a:t>Contract negotiation records – specifically excludes stuff under VPPA; information gets released after contract is awarded</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607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8262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definition of “public record” does not distinguish between draft</a:t>
            </a:r>
            <a:r>
              <a:rPr lang="en-US" baseline="0" dirty="0" smtClean="0"/>
              <a:t> or preliminary versions and final versions; both are considered public records. </a:t>
            </a: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smtClean="0"/>
              <a:t>McBurney</a:t>
            </a:r>
            <a:r>
              <a:rPr lang="en-US" dirty="0" smtClean="0"/>
              <a:t> v. Young (US</a:t>
            </a:r>
            <a:r>
              <a:rPr lang="en-US" baseline="0" dirty="0" smtClean="0"/>
              <a:t> Supreme Court, 2013) – anyone can really make a request</a:t>
            </a:r>
            <a:endParaRPr lang="en-US" dirty="0" smtClean="0"/>
          </a:p>
          <a:p>
            <a:pPr marL="174708" indent="-174708">
              <a:buFont typeface="Arial" panose="020B0604020202020204" pitchFamily="34" charset="0"/>
              <a:buChar char="•"/>
            </a:pPr>
            <a:r>
              <a:rPr lang="en-US" dirty="0" smtClean="0"/>
              <a:t>A public body </a:t>
            </a:r>
            <a:r>
              <a:rPr lang="en-US" b="1" dirty="0" smtClean="0"/>
              <a:t>may</a:t>
            </a:r>
            <a:r>
              <a:rPr lang="en-US" b="0" baseline="0" dirty="0" smtClean="0"/>
              <a:t> legally request a requester’s name and legal address, but is not required to do so.</a:t>
            </a:r>
          </a:p>
          <a:p>
            <a:pPr marL="174708" indent="-174708">
              <a:buFont typeface="Arial" panose="020B0604020202020204" pitchFamily="34" charset="0"/>
              <a:buChar char="•"/>
            </a:pPr>
            <a:r>
              <a:rPr lang="en-US" b="0" baseline="0" dirty="0" smtClean="0"/>
              <a:t>A large volume does not make something not reasonably specific</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5</a:t>
            </a:r>
            <a:r>
              <a:rPr lang="en-US" baseline="0" dirty="0" smtClean="0"/>
              <a:t> working days – day 1 starts on the first working day after the day the request is received.</a:t>
            </a:r>
          </a:p>
          <a:p>
            <a:pPr marL="174708" indent="-174708">
              <a:buFont typeface="Arial" panose="020B0604020202020204" pitchFamily="34" charset="0"/>
              <a:buChar char="•"/>
            </a:pPr>
            <a:r>
              <a:rPr lang="en-US" baseline="0" dirty="0" smtClean="0"/>
              <a:t>A working day is exactly what it sounds like…a day where the office is open for business and people are working.</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4</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6</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315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81312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Reasonableness is determined</a:t>
            </a:r>
            <a:r>
              <a:rPr lang="en-US" baseline="0" dirty="0" smtClean="0"/>
              <a:t> by a court on a case by case basis</a:t>
            </a:r>
          </a:p>
          <a:p>
            <a:pPr marL="640594" lvl="1" indent="-174708">
              <a:buFont typeface="Arial" panose="020B0604020202020204" pitchFamily="34" charset="0"/>
              <a:buChar char="•"/>
            </a:pPr>
            <a:r>
              <a:rPr lang="en-US" baseline="0" dirty="0" smtClean="0"/>
              <a:t>Can’t use charges to deter a request</a:t>
            </a:r>
            <a:endParaRPr lang="en-US" dirty="0" smtClean="0"/>
          </a:p>
          <a:p>
            <a:pPr marL="174708" indent="-174708">
              <a:buFont typeface="Arial" panose="020B0604020202020204" pitchFamily="34" charset="0"/>
              <a:buChar char="•"/>
            </a:pPr>
            <a:r>
              <a:rPr lang="en-US" dirty="0" smtClean="0"/>
              <a:t>A public body</a:t>
            </a:r>
            <a:r>
              <a:rPr lang="en-US" baseline="0" dirty="0" smtClean="0"/>
              <a:t> may not charge for things unrelated to the production of the records (i.e., overhead or costs of employee benefits)</a:t>
            </a:r>
          </a:p>
          <a:p>
            <a:pPr marL="174708" indent="-174708">
              <a:buFont typeface="Arial" panose="020B0604020202020204" pitchFamily="34" charset="0"/>
              <a:buChar char="•"/>
            </a:pPr>
            <a:r>
              <a:rPr lang="en-US" b="1" baseline="0" dirty="0" smtClean="0"/>
              <a:t>Charges for copies cannot exceed the actual cost of duplication</a:t>
            </a:r>
            <a:endParaRPr lang="en-US" b="0" baseline="0" dirty="0" smtClean="0"/>
          </a:p>
          <a:p>
            <a:pPr marL="174708" indent="-174708">
              <a:buFont typeface="Arial" panose="020B0604020202020204" pitchFamily="34" charset="0"/>
              <a:buChar char="•"/>
            </a:pPr>
            <a:r>
              <a:rPr lang="en-US" b="0" baseline="0" dirty="0" smtClean="0"/>
              <a:t>A citizen may request an estimate of charges in advance of production </a:t>
            </a:r>
          </a:p>
          <a:p>
            <a:pPr marL="174708" indent="-174708">
              <a:buFont typeface="Arial" panose="020B0604020202020204" pitchFamily="34" charset="0"/>
              <a:buChar char="•"/>
            </a:pPr>
            <a:r>
              <a:rPr lang="en-US" b="0" baseline="0" dirty="0" smtClean="0"/>
              <a:t>Any deposit may not exceed the amount of the advance determination and it must be credited towards the final cost of supplying the records</a:t>
            </a:r>
          </a:p>
          <a:p>
            <a:pPr marL="174708" indent="-174708">
              <a:buFont typeface="Arial" panose="020B0604020202020204" pitchFamily="34" charset="0"/>
              <a:buChar char="•"/>
            </a:pPr>
            <a:r>
              <a:rPr lang="en-US" b="0" baseline="0" dirty="0" smtClean="0"/>
              <a:t>Before responding to a new request for records, a public body may require the requester to pay any amounts owed to the public body for previous requests for records that remain unpaid 30 days or more after billing.</a:t>
            </a:r>
            <a:endParaRPr lang="en-US" b="1" dirty="0"/>
          </a:p>
        </p:txBody>
      </p:sp>
      <p:sp>
        <p:nvSpPr>
          <p:cNvPr id="4" name="Slide Number Placeholder 3"/>
          <p:cNvSpPr>
            <a:spLocks noGrp="1"/>
          </p:cNvSpPr>
          <p:nvPr>
            <p:ph type="sldNum" sz="quarter" idx="10"/>
          </p:nvPr>
        </p:nvSpPr>
        <p:spPr/>
        <p:txBody>
          <a:bodyPr/>
          <a:lstStyle/>
          <a:p>
            <a:fld id="{3D6D0C1F-EBDE-4715-B101-DE3EDE745367}" type="slidenum">
              <a:rPr lang="en-US" smtClean="0"/>
              <a:t>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54244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Reasonableness is determined</a:t>
            </a:r>
            <a:r>
              <a:rPr lang="en-US" baseline="0" dirty="0" smtClean="0"/>
              <a:t> by a court on a case by case basis</a:t>
            </a:r>
          </a:p>
          <a:p>
            <a:pPr marL="640594" lvl="1" indent="-174708">
              <a:buFont typeface="Arial" panose="020B0604020202020204" pitchFamily="34" charset="0"/>
              <a:buChar char="•"/>
            </a:pPr>
            <a:r>
              <a:rPr lang="en-US" baseline="0" dirty="0" smtClean="0"/>
              <a:t>Can’t use charges to deter a request</a:t>
            </a:r>
            <a:endParaRPr lang="en-US" dirty="0" smtClean="0"/>
          </a:p>
          <a:p>
            <a:pPr marL="174708" indent="-174708">
              <a:buFont typeface="Arial" panose="020B0604020202020204" pitchFamily="34" charset="0"/>
              <a:buChar char="•"/>
            </a:pPr>
            <a:r>
              <a:rPr lang="en-US" dirty="0" smtClean="0"/>
              <a:t>A public body</a:t>
            </a:r>
            <a:r>
              <a:rPr lang="en-US" baseline="0" dirty="0" smtClean="0"/>
              <a:t> may not charge for things unrelated to the production of the records (i.e., overhead or costs of employee benefits)</a:t>
            </a:r>
          </a:p>
          <a:p>
            <a:pPr marL="174708" indent="-174708">
              <a:buFont typeface="Arial" panose="020B0604020202020204" pitchFamily="34" charset="0"/>
              <a:buChar char="•"/>
            </a:pPr>
            <a:r>
              <a:rPr lang="en-US" b="1" baseline="0" dirty="0" smtClean="0"/>
              <a:t>Charges for copies cannot exceed the actual cost of duplication</a:t>
            </a:r>
            <a:endParaRPr lang="en-US" b="0" baseline="0" dirty="0" smtClean="0"/>
          </a:p>
          <a:p>
            <a:pPr marL="174708" indent="-174708">
              <a:buFont typeface="Arial" panose="020B0604020202020204" pitchFamily="34" charset="0"/>
              <a:buChar char="•"/>
            </a:pPr>
            <a:r>
              <a:rPr lang="en-US" b="0" baseline="0" dirty="0" smtClean="0"/>
              <a:t>A citizen may request an estimate of charges in advance of production </a:t>
            </a:r>
          </a:p>
          <a:p>
            <a:pPr marL="174708" indent="-174708">
              <a:buFont typeface="Arial" panose="020B0604020202020204" pitchFamily="34" charset="0"/>
              <a:buChar char="•"/>
            </a:pPr>
            <a:r>
              <a:rPr lang="en-US" b="0" baseline="0" dirty="0" smtClean="0"/>
              <a:t>Any deposit may not exceed the amount of the advance determination and it must be credited towards the final cost of supplying the records</a:t>
            </a:r>
          </a:p>
          <a:p>
            <a:pPr marL="174708" indent="-174708">
              <a:buFont typeface="Arial" panose="020B0604020202020204" pitchFamily="34" charset="0"/>
              <a:buChar char="•"/>
            </a:pPr>
            <a:r>
              <a:rPr lang="en-US" b="0" baseline="0" dirty="0" smtClean="0"/>
              <a:t>Before responding to a new request for records, a public body may require the requester to pay any amounts owed to the public body for previous requests for records that remain unpaid 30 days or more after billing.</a:t>
            </a:r>
            <a:endParaRPr lang="en-US" b="1" dirty="0"/>
          </a:p>
        </p:txBody>
      </p:sp>
      <p:sp>
        <p:nvSpPr>
          <p:cNvPr id="4" name="Slide Number Placeholder 3"/>
          <p:cNvSpPr>
            <a:spLocks noGrp="1"/>
          </p:cNvSpPr>
          <p:nvPr>
            <p:ph type="sldNum" sz="quarter" idx="10"/>
          </p:nvPr>
        </p:nvSpPr>
        <p:spPr/>
        <p:txBody>
          <a:bodyPr/>
          <a:lstStyle/>
          <a:p>
            <a:fld id="{3D6D0C1F-EBDE-4715-B101-DE3EDE745367}" type="slidenum">
              <a:rPr lang="en-US" smtClean="0"/>
              <a:t>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46717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7/14/2022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7/14/2022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dirty="0" smtClean="0"/>
              <a:t>Access to Public </a:t>
            </a:r>
            <a:r>
              <a:rPr lang="en-US" dirty="0"/>
              <a:t>Records</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t>http://foiacouncil.dls.virginia.gov/</a:t>
            </a:r>
          </a:p>
          <a:p>
            <a:r>
              <a:rPr lang="en-US" dirty="0" smtClean="0"/>
              <a:t>foiacouncil@dls.virginia.gov</a:t>
            </a:r>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Records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Requester may choose any format the public body uses in the regular course of business</a:t>
            </a:r>
          </a:p>
          <a:p>
            <a:r>
              <a:rPr lang="en-US" dirty="0" smtClean="0"/>
              <a:t>Converting format or redacting exempt fields is not considered creating a new record</a:t>
            </a:r>
          </a:p>
          <a:p>
            <a:r>
              <a:rPr lang="en-US" dirty="0" smtClean="0"/>
              <a:t>Use and retention of e-mail</a:t>
            </a:r>
          </a:p>
          <a:p>
            <a:pPr lvl="1"/>
            <a:r>
              <a:rPr lang="en-US" dirty="0" smtClean="0"/>
              <a:t>Virginia Public Records Act, §§ 42.1-76, et seq.</a:t>
            </a:r>
          </a:p>
          <a:p>
            <a:pPr lvl="2"/>
            <a:r>
              <a:rPr lang="en-US" dirty="0" smtClean="0"/>
              <a:t>Definition of “public record”</a:t>
            </a:r>
          </a:p>
          <a:p>
            <a:pPr lvl="2"/>
            <a:r>
              <a:rPr lang="en-US" dirty="0" smtClean="0"/>
              <a:t>Retention schedules set by the Library of Virginia</a:t>
            </a:r>
          </a:p>
          <a:p>
            <a:pPr lvl="1"/>
            <a:r>
              <a:rPr lang="en-US" dirty="0" smtClean="0"/>
              <a:t>Tips for using and managing email</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143483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Personnel records - § 2.2-3705.1 (1) </a:t>
            </a:r>
          </a:p>
          <a:p>
            <a:r>
              <a:rPr lang="en-US" dirty="0"/>
              <a:t>Attorney-client </a:t>
            </a:r>
            <a:r>
              <a:rPr lang="en-US" dirty="0" smtClean="0"/>
              <a:t>privilege - </a:t>
            </a:r>
            <a:r>
              <a:rPr lang="en-US" dirty="0"/>
              <a:t>§ 2.2-3705.1 (2)</a:t>
            </a:r>
          </a:p>
          <a:p>
            <a:r>
              <a:rPr lang="en-US" dirty="0"/>
              <a:t>Legal memoranda and other work product - § 2.2-3705.1 (3)</a:t>
            </a:r>
          </a:p>
          <a:p>
            <a:r>
              <a:rPr lang="en-US" dirty="0"/>
              <a:t>Contract negotiations - § 2.2-3705.1 (12)</a:t>
            </a:r>
          </a:p>
          <a:p>
            <a:r>
              <a:rPr lang="en-US" dirty="0"/>
              <a:t>Procurement exemptions - § 2.2-3705.6 (10) and (11)</a:t>
            </a:r>
          </a:p>
          <a:p>
            <a:r>
              <a:rPr lang="en-US" dirty="0"/>
              <a:t>Account &amp; routing numbers - § 2.2-3705.1 (13)</a:t>
            </a:r>
          </a:p>
          <a:p>
            <a:r>
              <a:rPr lang="en-US" dirty="0" smtClean="0"/>
              <a:t>Economic development and </a:t>
            </a:r>
            <a:r>
              <a:rPr lang="en-US" dirty="0"/>
              <a:t>retention - § </a:t>
            </a:r>
            <a:r>
              <a:rPr lang="en-US" dirty="0" smtClean="0"/>
              <a:t>2.2-3705.6 (3)</a:t>
            </a:r>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22915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570515" y="1391193"/>
            <a:ext cx="5040086" cy="3780065"/>
          </a:xfrm>
          <a:prstGeom prst="rect">
            <a:avLst/>
          </a:prstGeom>
        </p:spPr>
      </p:pic>
      <p:sp>
        <p:nvSpPr>
          <p:cNvPr id="2" name="Slide Number Placeholder 1"/>
          <p:cNvSpPr>
            <a:spLocks noGrp="1"/>
          </p:cNvSpPr>
          <p:nvPr>
            <p:ph type="sldNum" sz="quarter" idx="12"/>
          </p:nvPr>
        </p:nvSpPr>
        <p:spPr/>
        <p:txBody>
          <a:bodyPr/>
          <a:lstStyle/>
          <a:p>
            <a:fld id="{DC40CF1A-DFDC-4619-A544-563ED4251C22}" type="slidenum">
              <a:rPr lang="en-US" smtClean="0"/>
              <a:t>12</a:t>
            </a:fld>
            <a:endParaRPr lang="en-US"/>
          </a:p>
        </p:txBody>
      </p:sp>
    </p:spTree>
    <p:custDataLst>
      <p:tags r:id="rId1"/>
    </p:custDataLst>
    <p:extLst>
      <p:ext uri="{BB962C8B-B14F-4D97-AF65-F5344CB8AC3E}">
        <p14:creationId xmlns:p14="http://schemas.microsoft.com/office/powerpoint/2010/main" val="1420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lstStyle/>
          <a:p>
            <a:r>
              <a:rPr lang="en-US" dirty="0" smtClean="0"/>
              <a:t>All public records are presumed open unless specifically exempt.</a:t>
            </a:r>
          </a:p>
          <a:p>
            <a:r>
              <a:rPr lang="en-US" dirty="0" smtClean="0"/>
              <a:t>Definition of “public record” (§ 2.2-3701)</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characteristics, </a:t>
            </a:r>
            <a:endParaRPr lang="en-US" dirty="0" smtClean="0"/>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p>
        </p:txBody>
      </p:sp>
      <p:sp>
        <p:nvSpPr>
          <p:cNvPr id="4" name="Slide Number Placeholder 3"/>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Requesting Records</a:t>
            </a:r>
            <a:br>
              <a:rPr lang="en-US" dirty="0" smtClean="0"/>
            </a:br>
            <a:r>
              <a:rPr lang="en-US" dirty="0" smtClean="0"/>
              <a:t>§ 2.2-3704</a:t>
            </a:r>
            <a:endParaRPr lang="en-US" dirty="0"/>
          </a:p>
        </p:txBody>
      </p:sp>
      <p:sp>
        <p:nvSpPr>
          <p:cNvPr id="3" name="Content Placeholder 2"/>
          <p:cNvSpPr>
            <a:spLocks noGrp="1"/>
          </p:cNvSpPr>
          <p:nvPr>
            <p:ph idx="1"/>
          </p:nvPr>
        </p:nvSpPr>
        <p:spPr>
          <a:xfrm>
            <a:off x="1295401" y="2556931"/>
            <a:ext cx="9601196" cy="3521651"/>
          </a:xfrm>
        </p:spPr>
        <p:txBody>
          <a:bodyPr>
            <a:normAutofit/>
          </a:bodyPr>
          <a:lstStyle/>
          <a:p>
            <a:r>
              <a:rPr lang="en-US" dirty="0" smtClean="0"/>
              <a:t>Who can make a request?</a:t>
            </a:r>
          </a:p>
          <a:p>
            <a:pPr lvl="1"/>
            <a:r>
              <a:rPr lang="en-US" dirty="0" smtClean="0"/>
              <a:t>Citizens of the Commonwealth (</a:t>
            </a:r>
            <a:r>
              <a:rPr lang="en-US" i="1" dirty="0" err="1" smtClean="0"/>
              <a:t>McBurney</a:t>
            </a:r>
            <a:r>
              <a:rPr lang="en-US" i="1" dirty="0" smtClean="0"/>
              <a:t> v. Young</a:t>
            </a:r>
            <a:r>
              <a:rPr lang="en-US" dirty="0" smtClean="0"/>
              <a:t>, (U.S. 2013))</a:t>
            </a:r>
          </a:p>
          <a:p>
            <a:pPr lvl="1"/>
            <a:r>
              <a:rPr lang="en-US" dirty="0" smtClean="0"/>
              <a:t>Representatives of newspapers &amp; magazines with circulation in the Commonwealth</a:t>
            </a:r>
          </a:p>
          <a:p>
            <a:pPr lvl="1"/>
            <a:r>
              <a:rPr lang="en-US" dirty="0" smtClean="0"/>
              <a:t>Representatives of radio &amp; television stations broadcasting in or into the Commonwealth</a:t>
            </a:r>
          </a:p>
          <a:p>
            <a:r>
              <a:rPr lang="en-US" dirty="0" smtClean="0"/>
              <a:t>How to make a request</a:t>
            </a:r>
          </a:p>
          <a:p>
            <a:pPr lvl="1"/>
            <a:r>
              <a:rPr lang="en-US" dirty="0" smtClean="0"/>
              <a:t>Identify records with reasonable specificity</a:t>
            </a:r>
          </a:p>
          <a:p>
            <a:pPr lvl="1"/>
            <a:r>
              <a:rPr lang="en-US" dirty="0" smtClean="0"/>
              <a:t>Name &amp; legal address may be required</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Requests</a:t>
            </a:r>
            <a:r>
              <a:rPr lang="en-US" dirty="0"/>
              <a:t/>
            </a:r>
            <a:br>
              <a:rPr lang="en-US" dirty="0"/>
            </a:br>
            <a:r>
              <a:rPr lang="en-US" dirty="0"/>
              <a:t>§ </a:t>
            </a:r>
            <a:r>
              <a:rPr lang="en-US" dirty="0" smtClean="0"/>
              <a:t>2.2-3704</a:t>
            </a:r>
            <a:endParaRPr lang="en-US" dirty="0"/>
          </a:p>
        </p:txBody>
      </p:sp>
      <p:sp>
        <p:nvSpPr>
          <p:cNvPr id="3" name="Content Placeholder 2"/>
          <p:cNvSpPr>
            <a:spLocks noGrp="1"/>
          </p:cNvSpPr>
          <p:nvPr>
            <p:ph idx="1"/>
          </p:nvPr>
        </p:nvSpPr>
        <p:spPr/>
        <p:txBody>
          <a:bodyPr>
            <a:normAutofit lnSpcReduction="10000"/>
          </a:bodyPr>
          <a:lstStyle/>
          <a:p>
            <a:r>
              <a:rPr lang="en-US" dirty="0" smtClean="0"/>
              <a:t>Five working days to respond</a:t>
            </a:r>
          </a:p>
          <a:p>
            <a:pPr lvl="1"/>
            <a:r>
              <a:rPr lang="en-US" dirty="0" smtClean="0"/>
              <a:t>First day to respond is the day after the request is receive</a:t>
            </a:r>
          </a:p>
          <a:p>
            <a:pPr lvl="1"/>
            <a:r>
              <a:rPr lang="en-US" dirty="0" smtClean="0"/>
              <a:t>“Working days” do not count weekends, legal holidays, or days when the public body is closed</a:t>
            </a:r>
          </a:p>
          <a:p>
            <a:r>
              <a:rPr lang="en-US" dirty="0" smtClean="0"/>
              <a:t>Five permissible responses to a request</a:t>
            </a:r>
          </a:p>
          <a:p>
            <a:r>
              <a:rPr lang="en-US" dirty="0" smtClean="0"/>
              <a:t>Creation of new records not required, but may abstract or summarize by agreement</a:t>
            </a:r>
          </a:p>
          <a:p>
            <a:r>
              <a:rPr lang="en-US" dirty="0" smtClean="0"/>
              <a:t>Make reasonable efforts to agree on the production of records</a:t>
            </a:r>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Permissible Responses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Provide the requested records</a:t>
            </a:r>
          </a:p>
          <a:p>
            <a:pPr marL="457200" indent="-457200">
              <a:buFont typeface="+mj-lt"/>
              <a:buAutoNum type="arabicPeriod"/>
            </a:pPr>
            <a:r>
              <a:rPr lang="en-US" dirty="0" smtClean="0"/>
              <a:t>Requested records are being entirely withheld</a:t>
            </a:r>
          </a:p>
          <a:p>
            <a:pPr marL="457200" indent="-457200">
              <a:buFont typeface="+mj-lt"/>
              <a:buAutoNum type="arabicPeriod"/>
            </a:pPr>
            <a:r>
              <a:rPr lang="en-US" dirty="0" smtClean="0"/>
              <a:t>Requested records are being provided in part and withheld in part </a:t>
            </a:r>
          </a:p>
          <a:p>
            <a:pPr marL="457200" indent="-457200">
              <a:buFont typeface="+mj-lt"/>
              <a:buAutoNum type="arabicPeriod"/>
            </a:pPr>
            <a:r>
              <a:rPr lang="en-US" dirty="0" smtClean="0"/>
              <a:t>Requested records could not be found or do not exist</a:t>
            </a:r>
          </a:p>
          <a:p>
            <a:pPr marL="457200" indent="-457200">
              <a:buFont typeface="+mj-lt"/>
              <a:buAutoNum type="arabicPeriod"/>
            </a:pPr>
            <a:r>
              <a:rPr lang="en-US" dirty="0" smtClean="0"/>
              <a:t>Additional time needed to search for/produce records (up to seven additional working days)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Request</a:t>
            </a:r>
            <a:endParaRPr lang="en-US" dirty="0"/>
          </a:p>
        </p:txBody>
      </p:sp>
      <p:sp>
        <p:nvSpPr>
          <p:cNvPr id="3" name="Content Placeholder 2"/>
          <p:cNvSpPr>
            <a:spLocks noGrp="1"/>
          </p:cNvSpPr>
          <p:nvPr>
            <p:ph idx="1"/>
          </p:nvPr>
        </p:nvSpPr>
        <p:spPr>
          <a:xfrm>
            <a:off x="1295401" y="2556932"/>
            <a:ext cx="9601196" cy="3652482"/>
          </a:xfrm>
        </p:spPr>
        <p:txBody>
          <a:bodyPr/>
          <a:lstStyle/>
          <a:p>
            <a:r>
              <a:rPr lang="en-US" dirty="0" smtClean="0"/>
              <a:t>If any part of the answer is “no,” the response must:</a:t>
            </a:r>
          </a:p>
          <a:p>
            <a:pPr lvl="1"/>
            <a:r>
              <a:rPr lang="en-US" dirty="0" smtClean="0"/>
              <a:t>Be in writing</a:t>
            </a:r>
          </a:p>
          <a:p>
            <a:pPr lvl="1"/>
            <a:r>
              <a:rPr lang="en-US" dirty="0" smtClean="0"/>
              <a:t>Identify with reasonable particularity the subject matter of the withheld records; AND</a:t>
            </a:r>
          </a:p>
          <a:p>
            <a:pPr lvl="1"/>
            <a:r>
              <a:rPr lang="en-US" dirty="0" smtClean="0"/>
              <a:t>Cite the specific section(s) of the Code of Virginia that authorizes the records to be withheld</a:t>
            </a:r>
          </a:p>
          <a:p>
            <a:r>
              <a:rPr lang="en-US" b="1" u="sng" dirty="0" smtClean="0"/>
              <a:t>NOTE:</a:t>
            </a:r>
            <a:r>
              <a:rPr lang="en-US" dirty="0" smtClean="0"/>
              <a:t> if being entirely withheld, response must identify with reasonable particularity the volume of the withheld records</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4068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Request</a:t>
            </a:r>
            <a:endParaRPr lang="en-US" dirty="0"/>
          </a:p>
        </p:txBody>
      </p:sp>
      <p:sp>
        <p:nvSpPr>
          <p:cNvPr id="3" name="Content Placeholder 2"/>
          <p:cNvSpPr>
            <a:spLocks noGrp="1"/>
          </p:cNvSpPr>
          <p:nvPr>
            <p:ph idx="1"/>
          </p:nvPr>
        </p:nvSpPr>
        <p:spPr>
          <a:xfrm>
            <a:off x="1295401" y="2556932"/>
            <a:ext cx="9601196" cy="3652482"/>
          </a:xfrm>
        </p:spPr>
        <p:txBody>
          <a:bodyPr>
            <a:normAutofit fontScale="92500" lnSpcReduction="10000"/>
          </a:bodyPr>
          <a:lstStyle/>
          <a:p>
            <a:r>
              <a:rPr lang="en-US" dirty="0" smtClean="0"/>
              <a:t>If the records cannot be found or do not exist, the response must:</a:t>
            </a:r>
          </a:p>
          <a:p>
            <a:pPr lvl="1"/>
            <a:r>
              <a:rPr lang="en-US" dirty="0" smtClean="0"/>
              <a:t>Be in writing, AND</a:t>
            </a:r>
          </a:p>
          <a:p>
            <a:pPr lvl="1"/>
            <a:r>
              <a:rPr lang="en-US" dirty="0" smtClean="0"/>
              <a:t>If the public body knows that another public body has the records, it must provide contact information for the other public body.</a:t>
            </a:r>
          </a:p>
          <a:p>
            <a:r>
              <a:rPr lang="en-US" dirty="0" smtClean="0"/>
              <a:t>If the public body needs more time, the response must:</a:t>
            </a:r>
          </a:p>
          <a:p>
            <a:pPr lvl="1"/>
            <a:r>
              <a:rPr lang="en-US" dirty="0" smtClean="0"/>
              <a:t>Be in writing, AND</a:t>
            </a:r>
          </a:p>
          <a:p>
            <a:pPr lvl="1"/>
            <a:r>
              <a:rPr lang="en-US" dirty="0" smtClean="0"/>
              <a:t>Specify the conditions that make production of the records within the five-working-day period impossible.</a:t>
            </a:r>
          </a:p>
          <a:p>
            <a:pPr lvl="1"/>
            <a:r>
              <a:rPr lang="en-US" dirty="0" smtClean="0"/>
              <a:t>If 5 + 7 working days is not enough, negotiate with requester; if cannot reach agreement, can petition court for additional time</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6064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for Records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public body may make reasonable charges not to exceed its actual cost incurred in accessing, duplicating, supplying, or searching for the requested records. </a:t>
            </a:r>
            <a:endParaRPr lang="en-US" dirty="0" smtClean="0"/>
          </a:p>
          <a:p>
            <a:r>
              <a:rPr lang="en-US" dirty="0"/>
              <a:t>Cannot charge more than the actual cost to the public body </a:t>
            </a:r>
          </a:p>
          <a:p>
            <a:r>
              <a:rPr lang="en-US" dirty="0"/>
              <a:t>Cannot charge for certain scholastic records if requested by parent or guardian (of minor student) or student (if 18 years or older)</a:t>
            </a:r>
          </a:p>
          <a:p>
            <a:r>
              <a:rPr lang="en-US" dirty="0"/>
              <a:t>Public body shall make all reasonable efforts to supply the requested records at the lowest possible </a:t>
            </a:r>
            <a:r>
              <a:rPr lang="en-US" dirty="0" smtClean="0"/>
              <a:t>cost</a:t>
            </a:r>
          </a:p>
          <a:p>
            <a:r>
              <a:rPr lang="en-US" dirty="0" smtClean="0"/>
              <a:t>May charge for exclusion review (</a:t>
            </a:r>
            <a:r>
              <a:rPr lang="en-US" i="1" dirty="0" smtClean="0"/>
              <a:t>ATI v. UVA</a:t>
            </a:r>
            <a:r>
              <a:rPr lang="en-US" dirty="0" smtClean="0"/>
              <a:t>, Va. Supreme Ct., 2014)</a:t>
            </a:r>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32174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Charging for Records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Before searching for records, must notify requester of public body’s right to charge and requester’s right to a cost </a:t>
            </a:r>
            <a:r>
              <a:rPr lang="en-US" dirty="0" smtClean="0"/>
              <a:t>estimate</a:t>
            </a:r>
          </a:p>
          <a:p>
            <a:r>
              <a:rPr lang="en-US" dirty="0" smtClean="0"/>
              <a:t>If requester asks for an estimate, public body must provide it</a:t>
            </a:r>
            <a:endParaRPr lang="en-US" dirty="0"/>
          </a:p>
          <a:p>
            <a:pPr marL="742950" lvl="2"/>
            <a:r>
              <a:rPr lang="en-US" dirty="0" smtClean="0"/>
              <a:t>Time </a:t>
            </a:r>
            <a:r>
              <a:rPr lang="en-US" dirty="0"/>
              <a:t>period is tolled </a:t>
            </a:r>
            <a:r>
              <a:rPr lang="en-US" dirty="0" smtClean="0"/>
              <a:t>from time estimate is sent until requester responds</a:t>
            </a:r>
          </a:p>
          <a:p>
            <a:pPr marL="742950" lvl="2"/>
            <a:r>
              <a:rPr lang="en-US" dirty="0" smtClean="0"/>
              <a:t>If no response within 30 days, request deemed withdrawn</a:t>
            </a:r>
            <a:endParaRPr lang="en-US" dirty="0"/>
          </a:p>
          <a:p>
            <a:r>
              <a:rPr lang="en-US" dirty="0" smtClean="0"/>
              <a:t>Public body may request a deposit for charges in excess of $200</a:t>
            </a:r>
          </a:p>
          <a:p>
            <a:pPr lvl="1"/>
            <a:r>
              <a:rPr lang="en-US" dirty="0" smtClean="0"/>
              <a:t>Time period is tolled until deposit is paid</a:t>
            </a:r>
          </a:p>
          <a:p>
            <a:r>
              <a:rPr lang="en-US" dirty="0"/>
              <a:t>If a bill goes unpaid 30 days or more, do not have to respond to new requests until the outstanding balance is paid</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19404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1115</TotalTime>
  <Words>1795</Words>
  <Application>Microsoft Office PowerPoint</Application>
  <PresentationFormat>Widescreen</PresentationFormat>
  <Paragraphs>170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Access to Public Records Virginia Freedom of Information Act</vt:lpstr>
      <vt:lpstr>Introduction to Records &amp; FOIA</vt:lpstr>
      <vt:lpstr>Requesting Records § 2.2-3704</vt:lpstr>
      <vt:lpstr>Responding to Requests § 2.2-3704</vt:lpstr>
      <vt:lpstr>Five Permissible Responses</vt:lpstr>
      <vt:lpstr>How to Respond to a Request</vt:lpstr>
      <vt:lpstr>How to Respond to a Request</vt:lpstr>
      <vt:lpstr>Charging for Records</vt:lpstr>
      <vt:lpstr>Charging for Records (continued)</vt:lpstr>
      <vt:lpstr>Electronic Records</vt:lpstr>
      <vt:lpstr>Exemptions of General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Julie Smith</cp:lastModifiedBy>
  <cp:revision>72</cp:revision>
  <cp:lastPrinted>2019-05-13T19:40:22Z</cp:lastPrinted>
  <dcterms:created xsi:type="dcterms:W3CDTF">2019-02-28T15:06:12Z</dcterms:created>
  <dcterms:modified xsi:type="dcterms:W3CDTF">2022-07-14T18:25:18Z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E0BB4500-CC5C-41D5-A295-C4049C476DF8</vt:lpwstr>
  </property>
  <property fmtid="{D5CDD505-2E9C-101B-9397-08002B2CF9AE}" pid="3" name="ArticulatePath">
    <vt:lpwstr>Access to Public Records July 2020</vt:lpwstr>
  </property>
</Properties>
</file>