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257" r:id="rId3"/>
    <p:sldId id="265" r:id="rId4"/>
    <p:sldId id="302" r:id="rId5"/>
    <p:sldId id="269" r:id="rId6"/>
    <p:sldId id="266" r:id="rId7"/>
    <p:sldId id="299" r:id="rId8"/>
    <p:sldId id="275" r:id="rId9"/>
    <p:sldId id="276" r:id="rId10"/>
    <p:sldId id="277" r:id="rId11"/>
    <p:sldId id="279" r:id="rId12"/>
    <p:sldId id="278" r:id="rId13"/>
    <p:sldId id="283" r:id="rId14"/>
    <p:sldId id="301" r:id="rId15"/>
    <p:sldId id="280" r:id="rId16"/>
    <p:sldId id="281" r:id="rId17"/>
    <p:sldId id="288" r:id="rId18"/>
    <p:sldId id="282" r:id="rId19"/>
    <p:sldId id="287" r:id="rId20"/>
    <p:sldId id="284" r:id="rId21"/>
    <p:sldId id="285" r:id="rId22"/>
    <p:sldId id="286" r:id="rId23"/>
    <p:sldId id="260" r:id="rId24"/>
    <p:sldId id="292" r:id="rId25"/>
    <p:sldId id="293" r:id="rId26"/>
    <p:sldId id="294" r:id="rId27"/>
    <p:sldId id="300" r:id="rId28"/>
    <p:sldId id="296" r:id="rId29"/>
    <p:sldId id="298" r:id="rId30"/>
    <p:sldId id="291" r:id="rId31"/>
    <p:sldId id="263" r:id="rId32"/>
  </p:sldIdLst>
  <p:sldSz cx="12192000" cy="6858000"/>
  <p:notesSz cx="7010400" cy="92964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864" autoAdjust="0"/>
  </p:normalViewPr>
  <p:slideViewPr>
    <p:cSldViewPr snapToGrid="0">
      <p:cViewPr varScale="1">
        <p:scale>
          <a:sx n="65" d="100"/>
          <a:sy n="65" d="100"/>
        </p:scale>
        <p:origin x="72"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mtClean="0"/>
              <a:t>Access to Public Meetings Training</a:t>
            </a:r>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E019C7-A9B1-42D8-99B9-CBA7D21FB940}" type="slidenum">
              <a:rPr lang="en-US" smtClean="0"/>
              <a:t>‹#›</a:t>
            </a:fld>
            <a:endParaRPr lang="en-US"/>
          </a:p>
        </p:txBody>
      </p:sp>
    </p:spTree>
    <p:extLst>
      <p:ext uri="{BB962C8B-B14F-4D97-AF65-F5344CB8AC3E}">
        <p14:creationId xmlns:p14="http://schemas.microsoft.com/office/powerpoint/2010/main" val="339097526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Access to Public Meetings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2592F-336F-456C-B252-3130BF5DC561}" type="slidenum">
              <a:rPr lang="en-US" smtClean="0"/>
              <a:t>‹#›</a:t>
            </a:fld>
            <a:endParaRPr lang="en-US"/>
          </a:p>
        </p:txBody>
      </p:sp>
    </p:spTree>
    <p:extLst>
      <p:ext uri="{BB962C8B-B14F-4D97-AF65-F5344CB8AC3E}">
        <p14:creationId xmlns:p14="http://schemas.microsoft.com/office/powerpoint/2010/main" val="90846948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law.lis.virginia.gov/vacode/2.2-370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Logistics – restrooms, questions, length of training</a:t>
            </a:r>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72171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July 1,</a:t>
            </a:r>
            <a:r>
              <a:rPr lang="en-US" baseline="0" dirty="0" smtClean="0"/>
              <a:t> 2017, FOIA requires that all public bodies post notice in three locations:</a:t>
            </a:r>
          </a:p>
          <a:p>
            <a:pPr marL="232943" indent="-232943">
              <a:buFont typeface="+mj-lt"/>
              <a:buAutoNum type="arabicPeriod"/>
            </a:pPr>
            <a:r>
              <a:rPr lang="en-US" baseline="0" dirty="0" smtClean="0"/>
              <a:t>On its official public government website, if any;</a:t>
            </a:r>
          </a:p>
          <a:p>
            <a:pPr marL="232943" indent="-232943">
              <a:buFont typeface="+mj-lt"/>
              <a:buAutoNum type="arabicPeriod"/>
            </a:pPr>
            <a:r>
              <a:rPr lang="en-US" baseline="0" dirty="0" smtClean="0"/>
              <a:t>In a prominent public location at which notices are regularly posted; and</a:t>
            </a:r>
          </a:p>
          <a:p>
            <a:pPr marL="232943" indent="-232943">
              <a:buFont typeface="+mj-lt"/>
              <a:buAutoNum type="arabicPeriod"/>
            </a:pPr>
            <a:r>
              <a:rPr lang="en-US" baseline="0" dirty="0" smtClean="0"/>
              <a:t>At the office of the clerk of the public body or, in the case of a public body that has no clerk, at the office of the chief administrator</a:t>
            </a:r>
          </a:p>
          <a:p>
            <a:pPr marL="232943" indent="-232943">
              <a:buFont typeface="+mj-lt"/>
              <a:buAutoNum type="arabicPeriod"/>
            </a:pPr>
            <a:endParaRPr lang="en-US" baseline="0" dirty="0" smtClean="0"/>
          </a:p>
          <a:p>
            <a:r>
              <a:rPr lang="en-US" b="1" dirty="0" smtClean="0"/>
              <a:t>State public bodies</a:t>
            </a:r>
            <a:r>
              <a:rPr lang="en-US" b="0" dirty="0" smtClean="0"/>
              <a:t> must also post notice on a central,</a:t>
            </a:r>
            <a:r>
              <a:rPr lang="en-US" b="0" baseline="0" dirty="0" smtClean="0"/>
              <a:t> publicly available electronic calendar maintained by the Commonwealth.</a:t>
            </a:r>
          </a:p>
          <a:p>
            <a:r>
              <a:rPr lang="en-US" b="0" i="1" baseline="0" dirty="0" smtClean="0"/>
              <a:t>Publication of meeting notices by electronic means by other public bodies is encouraged, but not required.</a:t>
            </a:r>
            <a:endParaRPr lang="en-US" b="1" i="1" dirty="0"/>
          </a:p>
        </p:txBody>
      </p:sp>
      <p:sp>
        <p:nvSpPr>
          <p:cNvPr id="4" name="Slide Number Placeholder 3"/>
          <p:cNvSpPr>
            <a:spLocks noGrp="1"/>
          </p:cNvSpPr>
          <p:nvPr>
            <p:ph type="sldNum" sz="quarter" idx="10"/>
          </p:nvPr>
        </p:nvSpPr>
        <p:spPr/>
        <p:txBody>
          <a:bodyPr/>
          <a:lstStyle/>
          <a:p>
            <a:fld id="{3B32592F-336F-456C-B252-3130BF5DC561}" type="slidenum">
              <a:rPr lang="en-US" smtClean="0"/>
              <a:t>10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030028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u="none" dirty="0" smtClean="0"/>
              <a:t>Day</a:t>
            </a:r>
            <a:r>
              <a:rPr lang="en-US" b="0" u="none" baseline="0" dirty="0" smtClean="0"/>
              <a:t> of meeting doesn’t count</a:t>
            </a:r>
            <a:endParaRPr lang="en-US" b="0" u="none" dirty="0" smtClean="0"/>
          </a:p>
          <a:p>
            <a:pPr marL="174708" indent="-174708">
              <a:buFont typeface="Arial" panose="020B0604020202020204" pitchFamily="34" charset="0"/>
              <a:buChar char="•"/>
            </a:pPr>
            <a:r>
              <a:rPr lang="en-US" b="1" u="sng" dirty="0" smtClean="0"/>
              <a:t>“Emergency”</a:t>
            </a:r>
            <a:r>
              <a:rPr lang="en-US" b="1" u="none" dirty="0" smtClean="0"/>
              <a:t> </a:t>
            </a:r>
            <a:r>
              <a:rPr lang="en-US" dirty="0" smtClean="0"/>
              <a:t>under FOIA</a:t>
            </a:r>
            <a:r>
              <a:rPr lang="en-US" baseline="0" dirty="0" smtClean="0"/>
              <a:t> is defined as “an unforeseen circumstance rendering the notice required by FOIA impossible or impracticable and which circumstance requires immediate action.”</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6401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requester does not object,</a:t>
            </a:r>
            <a:r>
              <a:rPr lang="en-US" baseline="0" dirty="0" smtClean="0"/>
              <a:t> the public body may provide notice electronically.</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0068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34499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Limitation on final actions takes effect July 1, 2026.</a:t>
            </a: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56646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a:t>
            </a:r>
            <a:r>
              <a:rPr lang="en-US" b="0" baseline="0" dirty="0" smtClean="0"/>
              <a:t> public body may adopt rules governing the placement and use of equipment used for filming, broadcasting, photographing, or recording a meeting to prevent interference with the proceedings, </a:t>
            </a:r>
            <a:r>
              <a:rPr lang="en-US" b="1" baseline="0" dirty="0" smtClean="0"/>
              <a:t>but</a:t>
            </a:r>
            <a:r>
              <a:rPr lang="en-US" b="0" baseline="0" dirty="0" smtClean="0"/>
              <a:t> are not permitted to conduct open meetings in any building or facility where such devices are prohibited.</a:t>
            </a:r>
          </a:p>
          <a:p>
            <a:endParaRPr lang="en-US" b="0" baseline="0" dirty="0" smtClean="0"/>
          </a:p>
          <a:p>
            <a:r>
              <a:rPr lang="en-US" b="0" i="1" baseline="0" dirty="0" smtClean="0"/>
              <a:t>Suffolk City Sch. Bd. v. </a:t>
            </a:r>
            <a:r>
              <a:rPr lang="en-US" b="0" i="1" baseline="0" dirty="0" err="1" smtClean="0"/>
              <a:t>Wahlstrom</a:t>
            </a:r>
            <a:r>
              <a:rPr lang="en-US" b="0" baseline="0" dirty="0" smtClean="0"/>
              <a:t>, 302 Va. 188, 886 S.E.2d. 244 (2023).</a:t>
            </a:r>
            <a:endParaRPr lang="en-US" b="0" dirty="0"/>
          </a:p>
        </p:txBody>
      </p:sp>
      <p:sp>
        <p:nvSpPr>
          <p:cNvPr id="4" name="Slide Number Placeholder 3"/>
          <p:cNvSpPr>
            <a:spLocks noGrp="1"/>
          </p:cNvSpPr>
          <p:nvPr>
            <p:ph type="sldNum" sz="quarter" idx="10"/>
          </p:nvPr>
        </p:nvSpPr>
        <p:spPr/>
        <p:txBody>
          <a:bodyPr/>
          <a:lstStyle/>
          <a:p>
            <a:fld id="{3B32592F-336F-456C-B252-3130BF5DC561}" type="slidenum">
              <a:rPr lang="en-US" smtClean="0"/>
              <a:t>15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0931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If someone gives</a:t>
            </a:r>
            <a:r>
              <a:rPr lang="en-US" baseline="0" dirty="0" smtClean="0"/>
              <a:t> public comment, make note of it in the minutes</a:t>
            </a:r>
            <a:endParaRPr lang="en-US" dirty="0" smtClean="0"/>
          </a:p>
          <a:p>
            <a:pPr marL="174708" indent="-174708">
              <a:buFont typeface="Arial" panose="020B0604020202020204" pitchFamily="34" charset="0"/>
              <a:buChar char="•"/>
            </a:pPr>
            <a:r>
              <a:rPr lang="en-US" dirty="0" smtClean="0"/>
              <a:t>Minutes are not required to be taken at deliberations of:</a:t>
            </a:r>
          </a:p>
          <a:p>
            <a:pPr marL="640594" lvl="1" indent="-174708">
              <a:buFont typeface="Arial" panose="020B0604020202020204" pitchFamily="34" charset="0"/>
              <a:buChar char="•"/>
            </a:pPr>
            <a:r>
              <a:rPr lang="en-US" dirty="0" smtClean="0"/>
              <a:t>Standing &amp; other committees of the General Assembly </a:t>
            </a:r>
          </a:p>
          <a:p>
            <a:pPr marL="640594" lvl="1" indent="-174708">
              <a:buFont typeface="Arial" panose="020B0604020202020204" pitchFamily="34" charset="0"/>
              <a:buChar char="•"/>
            </a:pPr>
            <a:r>
              <a:rPr lang="en-US" dirty="0" smtClean="0"/>
              <a:t>Legislative interim study commissions and committees</a:t>
            </a:r>
          </a:p>
          <a:p>
            <a:pPr marL="640594" lvl="1" indent="-174708">
              <a:buFont typeface="Arial" panose="020B0604020202020204" pitchFamily="34" charset="0"/>
              <a:buChar char="•"/>
            </a:pPr>
            <a:r>
              <a:rPr lang="en-US" dirty="0" smtClean="0"/>
              <a:t>Study committee or commissions appointed by the Governor; or</a:t>
            </a:r>
          </a:p>
          <a:p>
            <a:pPr marL="640594" lvl="1" indent="-174708">
              <a:buFont typeface="Arial" panose="020B0604020202020204" pitchFamily="34" charset="0"/>
              <a:buChar char="•"/>
            </a:pPr>
            <a:r>
              <a:rPr lang="en-US" dirty="0" smtClean="0"/>
              <a:t>Study commissions or committees, or any other committees or subcommittees appointed by the governing body or school board of a county, city, or town, except where the membership of the commission, committee, or subcommittee includes a majority of the members of the governing body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2351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If someone gives</a:t>
            </a:r>
            <a:r>
              <a:rPr lang="en-US" baseline="0" dirty="0" smtClean="0"/>
              <a:t> public comment, make note of it in the minutes</a:t>
            </a:r>
            <a:endParaRPr lang="en-US" dirty="0" smtClean="0"/>
          </a:p>
          <a:p>
            <a:pPr marL="174708" indent="-174708">
              <a:buFont typeface="Arial" panose="020B0604020202020204" pitchFamily="34" charset="0"/>
              <a:buChar char="•"/>
            </a:pPr>
            <a:r>
              <a:rPr lang="en-US" dirty="0" smtClean="0"/>
              <a:t>Minutes are not required to be taken at deliberations of:</a:t>
            </a:r>
          </a:p>
          <a:p>
            <a:pPr marL="640594" lvl="1" indent="-174708">
              <a:buFont typeface="Arial" panose="020B0604020202020204" pitchFamily="34" charset="0"/>
              <a:buChar char="•"/>
            </a:pPr>
            <a:r>
              <a:rPr lang="en-US" dirty="0" smtClean="0"/>
              <a:t>Standing &amp; other committees of the General Assembly </a:t>
            </a:r>
          </a:p>
          <a:p>
            <a:pPr marL="640594" lvl="1" indent="-174708">
              <a:buFont typeface="Arial" panose="020B0604020202020204" pitchFamily="34" charset="0"/>
              <a:buChar char="•"/>
            </a:pPr>
            <a:r>
              <a:rPr lang="en-US" dirty="0" smtClean="0"/>
              <a:t>Legislative interim study commissions and committees</a:t>
            </a:r>
          </a:p>
          <a:p>
            <a:pPr marL="640594" lvl="1" indent="-174708">
              <a:buFont typeface="Arial" panose="020B0604020202020204" pitchFamily="34" charset="0"/>
              <a:buChar char="•"/>
            </a:pPr>
            <a:r>
              <a:rPr lang="en-US" dirty="0" smtClean="0"/>
              <a:t>Study committee or commissions appointed by the Governor; or</a:t>
            </a:r>
          </a:p>
          <a:p>
            <a:pPr marL="640594" lvl="1" indent="-174708">
              <a:buFont typeface="Arial" panose="020B0604020202020204" pitchFamily="34" charset="0"/>
              <a:buChar char="•"/>
            </a:pPr>
            <a:r>
              <a:rPr lang="en-US" dirty="0" smtClean="0"/>
              <a:t>Study commissions or committees, or any other committees or subcommittees appointed by the governing body or school board of a county, city, or town, except where the membership of the commission, committee, or subcommittee includes a majority of the members of the governing body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17</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75282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No voting by</a:t>
            </a:r>
            <a:r>
              <a:rPr lang="en-US" baseline="0" dirty="0" smtClean="0"/>
              <a:t> email (secret or written ballot)</a:t>
            </a:r>
          </a:p>
          <a:p>
            <a:pPr marL="174708" indent="-174708">
              <a:buFont typeface="Arial" panose="020B0604020202020204" pitchFamily="34" charset="0"/>
              <a:buChar char="•"/>
            </a:pPr>
            <a:r>
              <a:rPr lang="en-US" baseline="0" dirty="0" smtClean="0"/>
              <a:t>No voting by written proxy, generally; unless you have something that allows you to do so</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55248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Stating the purpose (§ 2.2-3711 A1) is different from the subject of the closed meeting.</a:t>
            </a:r>
          </a:p>
          <a:p>
            <a:r>
              <a:rPr lang="en-US" dirty="0" smtClean="0"/>
              <a:t>*The</a:t>
            </a:r>
            <a:r>
              <a:rPr lang="en-US" baseline="0" dirty="0" smtClean="0"/>
              <a:t> motion must be set forth in detail in the meeting minutes.</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7124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6277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 2.2-3712 F &amp; G</a:t>
            </a:r>
          </a:p>
          <a:p>
            <a:pPr fontAlgn="base"/>
            <a:r>
              <a:rPr lang="en-US" dirty="0"/>
              <a:t>F. A public body may permit nonmembers to attend a closed meeting if such persons are deemed necessary or if their presence will reasonably aid the public body in its consideration of a topic that is a subject of the meeting.</a:t>
            </a:r>
          </a:p>
          <a:p>
            <a:pPr fontAlgn="base"/>
            <a:r>
              <a:rPr lang="en-US" dirty="0"/>
              <a:t>G. A member of a public body shall be permitted to attend a closed meeting held by any committee or subcommittee of that public body, or a closed meeting of any entity, however designated, created to perform the delegated functions of or to advise that public body. Such member shall in all cases be permitted to observe the closed meeting of the committee, subcommittee or entity. In addition to the requirements of § </a:t>
            </a:r>
            <a:r>
              <a:rPr lang="en-US" dirty="0">
                <a:hlinkClick r:id="rId3"/>
              </a:rPr>
              <a:t>2.2-3707</a:t>
            </a:r>
            <a:r>
              <a:rPr lang="en-US" dirty="0"/>
              <a:t>, the minutes of the committee or other entity shall include the identity of the member of the parent public body who attended the closed meeting.</a:t>
            </a:r>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1836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Certification may be</a:t>
            </a:r>
            <a:r>
              <a:rPr lang="en-US" baseline="0" dirty="0" smtClean="0"/>
              <a:t> taken verbatim from the statute (§ 2.2-3712 D)</a:t>
            </a:r>
          </a:p>
          <a:p>
            <a:pPr marL="174708" indent="-174708">
              <a:buFont typeface="Arial" panose="020B0604020202020204" pitchFamily="34" charset="0"/>
              <a:buChar char="•"/>
            </a:pPr>
            <a:r>
              <a:rPr lang="en-US" baseline="0" dirty="0" smtClean="0"/>
              <a:t>SB 1554 (2019) – imposes an extra penalty</a:t>
            </a:r>
            <a:endParaRPr lang="en-US" dirty="0" smtClean="0"/>
          </a:p>
          <a:p>
            <a:pPr marL="174708" indent="-174708">
              <a:buFont typeface="Arial" panose="020B0604020202020204" pitchFamily="34" charset="0"/>
              <a:buChar char="•"/>
            </a:pPr>
            <a:r>
              <a:rPr lang="en-US" dirty="0" smtClean="0"/>
              <a:t>The public body must </a:t>
            </a:r>
            <a:r>
              <a:rPr lang="en-US" b="1" dirty="0" smtClean="0"/>
              <a:t>immediately </a:t>
            </a:r>
            <a:r>
              <a:rPr lang="en-US" dirty="0" smtClean="0"/>
              <a:t>reconvene</a:t>
            </a:r>
            <a:r>
              <a:rPr lang="en-US" baseline="0" dirty="0" smtClean="0"/>
              <a:t> in an open meeting and take a roll call or other recorded vote in order to certify the closed meeting that just occurred. </a:t>
            </a:r>
          </a:p>
          <a:p>
            <a:pPr marL="174708" indent="-174708">
              <a:buFont typeface="Arial" panose="020B0604020202020204" pitchFamily="34" charset="0"/>
              <a:buChar char="•"/>
            </a:pPr>
            <a:r>
              <a:rPr lang="en-US" baseline="0" dirty="0" smtClean="0"/>
              <a:t>The vote must be included in the minutes of the open meeting. </a:t>
            </a:r>
          </a:p>
          <a:p>
            <a:pPr marL="174708" indent="-174708">
              <a:buFont typeface="Arial" panose="020B0604020202020204" pitchFamily="34" charset="0"/>
              <a:buChar char="•"/>
            </a:pPr>
            <a:r>
              <a:rPr lang="en-US" baseline="0" dirty="0" smtClean="0"/>
              <a:t>If any member of the public body believes that there was a departure from what was allowed to be discussed in the closed meeting, they must state so </a:t>
            </a:r>
            <a:r>
              <a:rPr lang="en-US" b="1" baseline="0" dirty="0" smtClean="0"/>
              <a:t>prior to </a:t>
            </a:r>
            <a:r>
              <a:rPr lang="en-US" b="0" baseline="0" dirty="0" smtClean="0"/>
              <a:t>the vote AND indicate the substance of the departure that, in his judgment, has taken place. </a:t>
            </a:r>
            <a:r>
              <a:rPr lang="en-US" b="1" i="1" baseline="0" dirty="0" smtClean="0"/>
              <a:t>This statement must be recorded in the minutes of the open meeting.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252839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Personnel</a:t>
            </a:r>
            <a:r>
              <a:rPr lang="en-US" baseline="0" dirty="0" smtClean="0"/>
              <a:t> – means only those things listed in the exemption and only if the body has power over that individual</a:t>
            </a:r>
          </a:p>
          <a:p>
            <a:pPr marL="174708" indent="-174708">
              <a:buFont typeface="Arial" panose="020B0604020202020204" pitchFamily="34" charset="0"/>
              <a:buChar char="•"/>
            </a:pPr>
            <a:r>
              <a:rPr lang="en-US" baseline="0" dirty="0" smtClean="0"/>
              <a:t>Real property </a:t>
            </a:r>
            <a:r>
              <a:rPr lang="en-US" baseline="0" dirty="0" smtClean="0">
                <a:sym typeface="Wingdings" panose="05000000000000000000" pitchFamily="2" charset="2"/>
              </a:rPr>
              <a:t> purchase, sale, lease</a:t>
            </a:r>
          </a:p>
          <a:p>
            <a:pPr marL="174708" indent="-174708">
              <a:buFont typeface="Arial" panose="020B0604020202020204" pitchFamily="34" charset="0"/>
              <a:buChar char="•"/>
            </a:pPr>
            <a:r>
              <a:rPr lang="en-US" baseline="0" dirty="0" smtClean="0">
                <a:sym typeface="Wingdings" panose="05000000000000000000" pitchFamily="2" charset="2"/>
              </a:rPr>
              <a:t>Prospective business or industry  most vague exemption when specifying the subject matter</a:t>
            </a:r>
          </a:p>
          <a:p>
            <a:pPr marL="174708" indent="-174708">
              <a:buFont typeface="Arial" panose="020B0604020202020204" pitchFamily="34" charset="0"/>
              <a:buChar char="•"/>
            </a:pPr>
            <a:r>
              <a:rPr lang="en-US" baseline="0" dirty="0" smtClean="0">
                <a:sym typeface="Wingdings" panose="05000000000000000000" pitchFamily="2" charset="2"/>
              </a:rPr>
              <a:t>Consultation with legal counsel  specific legal matters (not general)</a:t>
            </a:r>
            <a:endParaRPr lang="en-US" dirty="0" smtClean="0"/>
          </a:p>
          <a:p>
            <a:pPr marL="174708" indent="-174708">
              <a:buFont typeface="Arial" panose="020B0604020202020204" pitchFamily="34" charset="0"/>
              <a:buChar char="•"/>
            </a:pPr>
            <a:r>
              <a:rPr lang="en-US" dirty="0" smtClean="0"/>
              <a:t>Probable,</a:t>
            </a:r>
            <a:r>
              <a:rPr lang="en-US" baseline="0" dirty="0" smtClean="0"/>
              <a:t> defined term</a:t>
            </a:r>
          </a:p>
          <a:p>
            <a:pPr marL="174708" indent="-174708">
              <a:buFont typeface="Arial" panose="020B0604020202020204" pitchFamily="34" charset="0"/>
              <a:buChar char="•"/>
            </a:pPr>
            <a:r>
              <a:rPr lang="en-US" dirty="0" smtClean="0"/>
              <a:t>Public contract </a:t>
            </a:r>
            <a:r>
              <a:rPr lang="en-US" dirty="0" smtClean="0">
                <a:sym typeface="Wingdings" panose="05000000000000000000" pitchFamily="2" charset="2"/>
              </a:rPr>
              <a:t> </a:t>
            </a:r>
            <a:r>
              <a:rPr lang="en-US" i="1" dirty="0" smtClean="0">
                <a:sym typeface="Wingdings" panose="05000000000000000000" pitchFamily="2" charset="2"/>
              </a:rPr>
              <a:t>White Dog v. Culpeper</a:t>
            </a:r>
            <a:r>
              <a:rPr lang="en-US" dirty="0" smtClean="0">
                <a:sym typeface="Wingdings" panose="05000000000000000000" pitchFamily="2" charset="2"/>
              </a:rPr>
              <a:t> (Va. Supreme Ct.,</a:t>
            </a:r>
            <a:r>
              <a:rPr lang="en-US" baseline="0" dirty="0" smtClean="0">
                <a:sym typeface="Wingdings" panose="05000000000000000000" pitchFamily="2" charset="2"/>
              </a:rPr>
              <a:t> 2007)</a:t>
            </a:r>
          </a:p>
          <a:p>
            <a:pPr marL="174708" indent="-174708">
              <a:buFont typeface="Arial" panose="020B0604020202020204" pitchFamily="34" charset="0"/>
              <a:buChar char="•"/>
            </a:pPr>
            <a:r>
              <a:rPr lang="en-US" baseline="0" dirty="0" smtClean="0">
                <a:sym typeface="Wingdings" panose="05000000000000000000" pitchFamily="2" charset="2"/>
              </a:rPr>
              <a:t>Public safety  § 2.2-3711 (19)</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572462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Slide Number Placeholder 5"/>
          <p:cNvSpPr>
            <a:spLocks noGrp="1"/>
          </p:cNvSpPr>
          <p:nvPr>
            <p:ph type="sldNum" sz="quarter" idx="12"/>
          </p:nvPr>
        </p:nvSpPr>
        <p:spPr/>
        <p:txBody>
          <a:bodyPr/>
          <a:lstStyle/>
          <a:p>
            <a:fld id="{3B32592F-336F-456C-B252-3130BF5DC561}" type="slidenum">
              <a:rPr lang="en-US" smtClean="0"/>
              <a:t>31</a:t>
            </a:fld>
            <a:endParaRPr lang="en-US"/>
          </a:p>
        </p:txBody>
      </p:sp>
    </p:spTree>
    <p:extLst>
      <p:ext uri="{BB962C8B-B14F-4D97-AF65-F5344CB8AC3E}">
        <p14:creationId xmlns:p14="http://schemas.microsoft.com/office/powerpoint/2010/main" val="161733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First,</a:t>
            </a:r>
            <a:r>
              <a:rPr lang="en-US" baseline="0" dirty="0" smtClean="0"/>
              <a:t> we have to determine “what is a public body?” and “how is meeting defined?”</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5306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First,</a:t>
            </a:r>
            <a:r>
              <a:rPr lang="en-US" baseline="0" dirty="0" smtClean="0"/>
              <a:t> we have to determine “what is a public body?” and “how is meeting defined?”</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294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dirty="0" smtClean="0"/>
              <a:t>means any legislative body, authority, board, bureau, commission, district or agency of the Commonwealth or of any political subdivision of the Commonwealth, including cities, towns and counties, municipal councils, governing bodies of counties, school boards and planning commissions; governing boards of public institutions of higher education</a:t>
            </a:r>
          </a:p>
          <a:p>
            <a:pPr marL="640594" lvl="1" indent="-174708" defTabSz="931774">
              <a:buFont typeface="Arial" panose="020B0604020202020204" pitchFamily="34" charset="0"/>
              <a:buChar char="•"/>
              <a:defRPr/>
            </a:pPr>
            <a:r>
              <a:rPr lang="en-US" dirty="0" smtClean="0"/>
              <a:t>Constitutional officers and private police departments (records purposes only)</a:t>
            </a:r>
          </a:p>
          <a:p>
            <a:pPr marL="640594" lvl="1"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B32592F-336F-456C-B252-3130BF5DC561}" type="slidenum">
              <a:rPr lang="en-US" smtClean="0"/>
              <a:t>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66240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Examples</a:t>
            </a:r>
          </a:p>
          <a:p>
            <a:pPr marL="174708" indent="-174708">
              <a:buFont typeface="Arial" panose="020B0604020202020204" pitchFamily="34" charset="0"/>
              <a:buChar char="•"/>
            </a:pPr>
            <a:r>
              <a:rPr lang="en-US" dirty="0" smtClean="0"/>
              <a:t>Exceptions – gathering of employees; no discussion</a:t>
            </a:r>
            <a:r>
              <a:rPr lang="en-US" baseline="0" dirty="0" smtClean="0"/>
              <a:t> or transaction of public business; candidate appearance or debate</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15198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This definition was amended in 2024 in response to </a:t>
            </a:r>
            <a:r>
              <a:rPr lang="en-US" i="1" dirty="0" smtClean="0"/>
              <a:t>Gloss v. Wheeler</a:t>
            </a:r>
            <a:r>
              <a:rPr lang="en-US" dirty="0" smtClean="0"/>
              <a:t> (Va. 2023), in which case the Virginia Supreme Court stated that “for a topic to constitute public business it must not just be something that conceptually could at some point come before a public body, but rather, the topic must be something that is either before the public body or is likely to come before the body in the foreseeable future.”</a:t>
            </a:r>
          </a:p>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Slide Number Placeholder 5"/>
          <p:cNvSpPr>
            <a:spLocks noGrp="1"/>
          </p:cNvSpPr>
          <p:nvPr>
            <p:ph type="sldNum" sz="quarter" idx="12"/>
          </p:nvPr>
        </p:nvSpPr>
        <p:spPr/>
        <p:txBody>
          <a:bodyPr/>
          <a:lstStyle/>
          <a:p>
            <a:fld id="{3B32592F-336F-456C-B252-3130BF5DC561}" type="slidenum">
              <a:rPr lang="en-US" smtClean="0"/>
              <a:t>7</a:t>
            </a:fld>
            <a:endParaRPr lang="en-US"/>
          </a:p>
        </p:txBody>
      </p:sp>
    </p:spTree>
    <p:extLst>
      <p:ext uri="{BB962C8B-B14F-4D97-AF65-F5344CB8AC3E}">
        <p14:creationId xmlns:p14="http://schemas.microsoft.com/office/powerpoint/2010/main" val="367653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basic requirements for an open meeting of a public body</a:t>
            </a:r>
            <a:r>
              <a:rPr lang="en-US" baseline="0" dirty="0" smtClean="0"/>
              <a:t> are…</a:t>
            </a:r>
          </a:p>
          <a:p>
            <a:pPr marL="174708" indent="-174708">
              <a:buFont typeface="Arial" panose="020B0604020202020204" pitchFamily="34" charset="0"/>
              <a:buChar char="•"/>
            </a:pPr>
            <a:r>
              <a:rPr lang="en-US" baseline="0" dirty="0" smtClean="0"/>
              <a:t>Sufficient notice must be given</a:t>
            </a:r>
          </a:p>
          <a:p>
            <a:pPr marL="174708" indent="-174708">
              <a:buFont typeface="Arial" panose="020B0604020202020204" pitchFamily="34" charset="0"/>
              <a:buChar char="•"/>
            </a:pPr>
            <a:r>
              <a:rPr lang="en-US" baseline="0" dirty="0" smtClean="0"/>
              <a:t>The meeting must be open to the public</a:t>
            </a:r>
          </a:p>
          <a:p>
            <a:pPr marL="174708" indent="-174708">
              <a:buFont typeface="Arial" panose="020B0604020202020204" pitchFamily="34" charset="0"/>
              <a:buChar char="•"/>
            </a:pPr>
            <a:r>
              <a:rPr lang="en-US" baseline="0" dirty="0" smtClean="0"/>
              <a:t>Minutes must be recorded</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4024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THREE THINGS: In</a:t>
            </a:r>
            <a:r>
              <a:rPr lang="en-US" baseline="0" dirty="0" smtClean="0"/>
              <a:t> order for notice to be sufficient, it must contain the date, time, and location of the meeting.</a:t>
            </a:r>
          </a:p>
          <a:p>
            <a:pPr marL="174708" indent="-174708">
              <a:buFont typeface="Arial" panose="020B0604020202020204" pitchFamily="34" charset="0"/>
              <a:buChar char="•"/>
            </a:pPr>
            <a:r>
              <a:rPr lang="en-US" baseline="0" dirty="0" smtClean="0"/>
              <a:t>Not explicitly stated, but it is presumed the notice will always include the name of the public body holding the meeting.</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49412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3648AB-D1B8-4A69-AE01-56BA0264F740}" type="datetime1">
              <a:rPr lang="en-US" smtClean="0"/>
              <a:t>7/6/2026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C66CD1-AA52-431F-B53B-63FF38D08C2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79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55FD15-98B1-4ACC-8CDE-36C2318A190B}" type="datetime1">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258993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403D3E-771C-475E-B249-84BA4DF4E00B}"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9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91FE5B-5593-4464-9EFE-72C9E55BC502}"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B87049-7951-41CA-89E0-E2EB0F69D5C6}"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25067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B53E91-C56D-4C53-BEC9-D079F21259EA}"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55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D55419-F6CC-4AA2-A30E-AAE3A1A4AE4A}"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5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46337A-0E2F-415C-8539-2662CE98B71B}"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07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305E0-3B58-4B4D-A0FF-8ACFDF59F768}"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19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91985C-3E46-4FBE-BDA1-2276562DB07E}"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331555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2DCC65-DC21-4E7C-B960-387E000007A8}"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27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91B799-0F56-478A-A7F1-61B8F8803456}" type="datetime1">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730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2658B3-2493-463C-9C2E-07251DF0B0E8}" type="datetime1">
              <a:rPr lang="en-US" smtClean="0"/>
              <a:t>7/6/2026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66CD1-AA52-431F-B53B-63FF38D08C2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2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22BB40-B64A-4BCA-AA0E-518D226EFF3C}" type="datetime1">
              <a:rPr lang="en-US" smtClean="0"/>
              <a:t>7/6/2026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7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C05B9-055E-475A-AFDA-8409256F7299}" type="datetime1">
              <a:rPr lang="en-US" smtClean="0"/>
              <a:t>7/6/2026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17818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2C9A5D-7E71-45F8-98D6-9A01BD16A557}" type="datetime1">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1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12D87C-5A61-43B2-9D30-6DC1EF775AA2}" type="datetime1">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16309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834933-5C8A-4FE1-963C-29619D080B3E}" type="datetime1">
              <a:rPr lang="en-US" smtClean="0"/>
              <a:t>7/6/2026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C66CD1-AA52-431F-B53B-63FF38D08C2A}" type="slidenum">
              <a:rPr lang="en-US" smtClean="0"/>
              <a:t>‹#›</a:t>
            </a:fld>
            <a:endParaRPr lang="en-US"/>
          </a:p>
        </p:txBody>
      </p:sp>
    </p:spTree>
    <p:extLst>
      <p:ext uri="{BB962C8B-B14F-4D97-AF65-F5344CB8AC3E}">
        <p14:creationId xmlns:p14="http://schemas.microsoft.com/office/powerpoint/2010/main" val="3071874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law.lis.virginia.gov/vacode/title2.2/chapter37/section2.2-3707/"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law.lis.virginia.gov/vacode/title2.2/chapter37/section2.2-3707/"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law.lis.virginia.gov/vacode/title2.2/chapter37/section2.2-3707/"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law.lis.virginia.gov/vacode/title2.2/chapter37/section2.2-3707/"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s://law.lis.virginia.gov/vacode/title2.2/chapter37/section2.2-3707/"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law.lis.virginia.gov/vacode/title2.2/chapter37/section2.2-3707/" TargetMode="External"/><Relationship Id="rId4" Type="http://schemas.openxmlformats.org/officeDocument/2006/relationships/hyperlink" Target="https://law.lis.virginia.gov/vacode/title2.2/chapter37/section2.2-3701/"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law.lis.virginia.gov/vacode/title2.2/chapter37/section2.2-3707/"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law.lis.virginia.gov/vacode/title2.2/chapter37/section2.2-3707.2/" TargetMode="External"/><Relationship Id="rId4" Type="http://schemas.openxmlformats.org/officeDocument/2006/relationships/hyperlink" Target="https://law.lis.virginia.gov/vacode/title2.2/chapter37/section2.2-3707.1/"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1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aw.lis.virginia.gov/vacode/title2.2/chapter37/section2.2-3711/" TargetMode="Externa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hyperlink" Target="https://law.lis.virginia.gov/vacode/title2.2/chapter37/section2.2-3712/"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law.lis.virginia.gov/vacode/title2.2/chapter37/section2.2-3707.2/" TargetMode="External"/><Relationship Id="rId13" Type="http://schemas.openxmlformats.org/officeDocument/2006/relationships/hyperlink" Target="https://law.lis.virginia.gov/vacode/title2.2/chapter37/section2.2-3708.3/" TargetMode="External"/><Relationship Id="rId3" Type="http://schemas.openxmlformats.org/officeDocument/2006/relationships/notesSlide" Target="../notesSlides/notesSlide2.xml"/><Relationship Id="rId7" Type="http://schemas.openxmlformats.org/officeDocument/2006/relationships/hyperlink" Target="https://law.lis.virginia.gov/vacode/title2.2/chapter37/section2.2-3707.1/" TargetMode="External"/><Relationship Id="rId12"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law.lis.virginia.gov/vacode/title2.2/chapter37/section2.2-3707/" TargetMode="External"/><Relationship Id="rId11" Type="http://schemas.openxmlformats.org/officeDocument/2006/relationships/hyperlink" Target="https://law.lis.virginia.gov/vacode/title2.2/chapter37/section2.2-3712/" TargetMode="External"/><Relationship Id="rId5" Type="http://schemas.openxmlformats.org/officeDocument/2006/relationships/hyperlink" Target="https://law.lis.virginia.gov/vacode/title2.2/chapter37/section2.2-3701/" TargetMode="External"/><Relationship Id="rId10"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00/" TargetMode="External"/><Relationship Id="rId9" Type="http://schemas.openxmlformats.org/officeDocument/2006/relationships/hyperlink" Target="https://law.lis.virginia.gov/vacode/title2.2/chapter37/section2.2-3710/"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law.lis.virginia.gov/vacode/title2.2/chapter37/section2.2-3712/"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law.lis.virginia.gov/vacode/title2.2/chapter37/section2.2-3712/"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hyperlink" Target="https://law.lis.virginia.gov/vacode/title2.2/chapter37/section2.2-3714/" TargetMode="External"/><Relationship Id="rId4" Type="http://schemas.openxmlformats.org/officeDocument/2006/relationships/hyperlink" Target="https://law.lis.virginia.gov/vacode/title2.2/chapter37/section2.2-3712/"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law.lis.virginia.gov/vacode/title2.2/chapter37/section2.2-371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s://law.lis.virginia.gov/vacode/title2.2/chapter37/section2.2-3708.3/"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hyperlink" Target="https://budget.lis.virginia.gov/item/2022/2/HB30/Chapter/4/4-0.0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oiacouncil.dls.virginia.gov/ref/welcome.htm" TargetMode="Externa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law.lis.virginia.gov/vacode/title2.2/chapter37/section2.2-370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foiacouncil.dls.virginia.gov/ref/welcome.htm" TargetMode="Externa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law.lis.virginia.gov/vacode/title2.2/chapter37/section2.2-370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law.lis.virginia.gov/vacode/title2.2/chapter37/section2.2-3701/"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law.lis.virginia.gov/vacode/title2.2/chapter37/section2.2-3701/"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law.lis.virginia.gov/vacode/title2.2/chapter37/section2.2-3710/"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law.lis.virginia.gov/vacode/title2.2/chapter37/section2.2-3707.2/" TargetMode="External"/><Relationship Id="rId5" Type="http://schemas.openxmlformats.org/officeDocument/2006/relationships/hyperlink" Target="https://law.lis.virginia.gov/vacode/title2.2/chapter37/section2.2-3707.1/" TargetMode="External"/><Relationship Id="rId4" Type="http://schemas.openxmlformats.org/officeDocument/2006/relationships/hyperlink" Target="https://law.lis.virginia.gov/vacode/title2.2/chapter37/section2.2-3707/"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law.lis.virginia.gov/vacode/title2.2/chapter37/section2.2-37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20457"/>
            <a:ext cx="6815669" cy="1998920"/>
          </a:xfrm>
        </p:spPr>
        <p:txBody>
          <a:bodyPr/>
          <a:lstStyle/>
          <a:p>
            <a:r>
              <a:rPr lang="en-US" dirty="0" smtClean="0"/>
              <a:t>Access to Public Meetings</a:t>
            </a:r>
            <a:br>
              <a:rPr lang="en-US" dirty="0" smtClean="0"/>
            </a:br>
            <a:r>
              <a:rPr lang="en-US" sz="2100" dirty="0" smtClean="0"/>
              <a:t>Virginia </a:t>
            </a:r>
            <a:r>
              <a:rPr lang="en-US" sz="2100" dirty="0"/>
              <a:t>Freedom of Information </a:t>
            </a:r>
            <a:r>
              <a:rPr lang="en-US" sz="2100" dirty="0" smtClean="0"/>
              <a:t>Act</a:t>
            </a:r>
            <a:endParaRPr lang="en-US" dirty="0"/>
          </a:p>
        </p:txBody>
      </p:sp>
      <p:sp>
        <p:nvSpPr>
          <p:cNvPr id="3" name="Subtitle 2"/>
          <p:cNvSpPr>
            <a:spLocks noGrp="1"/>
          </p:cNvSpPr>
          <p:nvPr>
            <p:ph type="subTitle" idx="1"/>
          </p:nvPr>
        </p:nvSpPr>
        <p:spPr>
          <a:xfrm>
            <a:off x="2692398" y="3657597"/>
            <a:ext cx="6815669" cy="1733110"/>
          </a:xfrm>
        </p:spPr>
        <p:txBody>
          <a:bodyPr>
            <a:normAutofit fontScale="92500" lnSpcReduction="20000"/>
          </a:bodyPr>
          <a:lstStyle/>
          <a:p>
            <a:r>
              <a:rPr lang="en-US" sz="2300" dirty="0" smtClean="0"/>
              <a:t>Virginia Freedom of Information Advisory Council</a:t>
            </a:r>
          </a:p>
          <a:p>
            <a:r>
              <a:rPr lang="en-US" sz="2300" dirty="0"/>
              <a:t>http</a:t>
            </a:r>
            <a:r>
              <a:rPr lang="en-US" sz="2300" dirty="0" smtClean="0"/>
              <a:t>://</a:t>
            </a:r>
            <a:r>
              <a:rPr lang="en-US" sz="2300" dirty="0"/>
              <a:t>foiacouncil.dls.virginia.gov/</a:t>
            </a:r>
          </a:p>
          <a:p>
            <a:r>
              <a:rPr lang="en-US" sz="2300" dirty="0"/>
              <a:t>foiacouncil@dls.virginia.gov</a:t>
            </a:r>
          </a:p>
          <a:p>
            <a:r>
              <a:rPr lang="en-US" sz="2300" dirty="0"/>
              <a:t>(804) 698-1810</a:t>
            </a:r>
          </a:p>
          <a:p>
            <a:endParaRPr lang="en-US" dirty="0"/>
          </a:p>
        </p:txBody>
      </p:sp>
    </p:spTree>
    <p:custDataLst>
      <p:tags r:id="rId1"/>
    </p:custDataLst>
    <p:extLst>
      <p:ext uri="{BB962C8B-B14F-4D97-AF65-F5344CB8AC3E}">
        <p14:creationId xmlns:p14="http://schemas.microsoft.com/office/powerpoint/2010/main" val="25913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should notice be posted</a:t>
            </a:r>
            <a:r>
              <a:rPr lang="en-US" dirty="0"/>
              <a:t>?</a:t>
            </a:r>
            <a:br>
              <a:rPr lang="en-US" dirty="0"/>
            </a:br>
            <a:r>
              <a:rPr lang="en-US" dirty="0"/>
              <a:t>§ </a:t>
            </a:r>
            <a:r>
              <a:rPr lang="en-US" dirty="0" smtClean="0">
                <a:hlinkClick r:id="rId4"/>
              </a:rPr>
              <a:t>2.2-3707</a:t>
            </a:r>
            <a:r>
              <a:rPr lang="en-US" dirty="0" smtClean="0"/>
              <a:t> (D)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FOIA requires all public bodies to post notice in three locations:</a:t>
            </a:r>
          </a:p>
          <a:p>
            <a:pPr marL="457200" indent="-457200">
              <a:buFont typeface="+mj-lt"/>
              <a:buAutoNum type="arabicPeriod"/>
            </a:pPr>
            <a:r>
              <a:rPr lang="en-US" dirty="0" smtClean="0"/>
              <a:t>Official public government website, if any;</a:t>
            </a:r>
          </a:p>
          <a:p>
            <a:pPr lvl="1"/>
            <a:r>
              <a:rPr lang="en-US" dirty="0" smtClean="0"/>
              <a:t>Definition</a:t>
            </a:r>
            <a:r>
              <a:rPr lang="en-US" dirty="0"/>
              <a:t>: “any Internet site controlled by a public body and used, among any other purposes, to </a:t>
            </a:r>
            <a:r>
              <a:rPr lang="en-US" dirty="0" smtClean="0"/>
              <a:t>post </a:t>
            </a:r>
            <a:r>
              <a:rPr lang="en-US" dirty="0"/>
              <a:t>required notices and other content pursuant to this chapter on behalf of the public </a:t>
            </a:r>
            <a:r>
              <a:rPr lang="en-US" dirty="0" smtClean="0"/>
              <a:t>body.”</a:t>
            </a:r>
          </a:p>
          <a:p>
            <a:pPr marL="457200" indent="-457200">
              <a:buFont typeface="+mj-lt"/>
              <a:buAutoNum type="arabicPeriod"/>
            </a:pPr>
            <a:r>
              <a:rPr lang="en-US" dirty="0" smtClean="0"/>
              <a:t>Prominent public location in which notices are regularly posted; and</a:t>
            </a:r>
          </a:p>
          <a:p>
            <a:pPr marL="457200" indent="-457200">
              <a:buFont typeface="+mj-lt"/>
              <a:buAutoNum type="arabicPeriod"/>
            </a:pPr>
            <a:r>
              <a:rPr lang="en-US" dirty="0" smtClean="0"/>
              <a:t>At the office of the clerk of the public body OR at the office of the chief administrator</a:t>
            </a:r>
          </a:p>
          <a:p>
            <a:pPr marL="457200" lvl="1" indent="0">
              <a:buNone/>
            </a:pPr>
            <a:endParaRPr lang="en-US" dirty="0"/>
          </a:p>
          <a:p>
            <a:pPr marL="0" indent="0">
              <a:buNone/>
            </a:pPr>
            <a:r>
              <a:rPr lang="en-US" b="1" dirty="0" smtClean="0"/>
              <a:t>*State public bodies </a:t>
            </a:r>
            <a:r>
              <a:rPr lang="en-US" dirty="0" smtClean="0"/>
              <a:t>must also post notice on a central, publicly available electronic calendar maintained by the Commonwealth.</a:t>
            </a:r>
            <a:endParaRPr lang="en-US" b="1"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10</a:t>
            </a:fld>
            <a:endParaRPr lang="en-US"/>
          </a:p>
        </p:txBody>
      </p:sp>
    </p:spTree>
    <p:custDataLst>
      <p:tags r:id="rId1"/>
    </p:custDataLst>
    <p:extLst>
      <p:ext uri="{BB962C8B-B14F-4D97-AF65-F5344CB8AC3E}">
        <p14:creationId xmlns:p14="http://schemas.microsoft.com/office/powerpoint/2010/main" val="111339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notice be posted?</a:t>
            </a:r>
            <a:r>
              <a:rPr lang="en-US" dirty="0"/>
              <a:t/>
            </a:r>
            <a:br>
              <a:rPr lang="en-US" dirty="0"/>
            </a:br>
            <a:r>
              <a:rPr lang="en-US" dirty="0"/>
              <a:t>§ </a:t>
            </a:r>
            <a:r>
              <a:rPr lang="en-US" dirty="0" smtClean="0">
                <a:hlinkClick r:id="rId4"/>
              </a:rPr>
              <a:t>2.2-3707</a:t>
            </a:r>
            <a:r>
              <a:rPr lang="en-US" dirty="0" smtClean="0"/>
              <a:t>(D) and (E)</a:t>
            </a:r>
            <a:endParaRPr lang="en-US" dirty="0"/>
          </a:p>
        </p:txBody>
      </p:sp>
      <p:sp>
        <p:nvSpPr>
          <p:cNvPr id="3" name="Content Placeholder 2"/>
          <p:cNvSpPr>
            <a:spLocks noGrp="1"/>
          </p:cNvSpPr>
          <p:nvPr>
            <p:ph idx="1"/>
          </p:nvPr>
        </p:nvSpPr>
        <p:spPr/>
        <p:txBody>
          <a:bodyPr/>
          <a:lstStyle/>
          <a:p>
            <a:r>
              <a:rPr lang="en-US" b="1" dirty="0" smtClean="0"/>
              <a:t>Regular meetings</a:t>
            </a:r>
            <a:r>
              <a:rPr lang="en-US" dirty="0" smtClean="0"/>
              <a:t> </a:t>
            </a:r>
            <a:r>
              <a:rPr lang="en-US" dirty="0" smtClean="0">
                <a:sym typeface="Wingdings" panose="05000000000000000000" pitchFamily="2" charset="2"/>
              </a:rPr>
              <a:t> at least three working days prior to the meeting</a:t>
            </a:r>
          </a:p>
          <a:p>
            <a:pPr lvl="1"/>
            <a:r>
              <a:rPr lang="en-US" dirty="0" smtClean="0">
                <a:sym typeface="Wingdings" panose="05000000000000000000" pitchFamily="2" charset="2"/>
              </a:rPr>
              <a:t>Do not count the day of the meeting</a:t>
            </a:r>
          </a:p>
          <a:p>
            <a:pPr lvl="1"/>
            <a:r>
              <a:rPr lang="en-US" dirty="0" smtClean="0">
                <a:sym typeface="Wingdings" panose="05000000000000000000" pitchFamily="2" charset="2"/>
              </a:rPr>
              <a:t>Do not count weekends, holidays, or days when the office is closed</a:t>
            </a:r>
          </a:p>
          <a:p>
            <a:r>
              <a:rPr lang="en-US" b="1" dirty="0" smtClean="0">
                <a:sym typeface="Wingdings" panose="05000000000000000000" pitchFamily="2" charset="2"/>
              </a:rPr>
              <a:t>Special, emergency, or continued meetings  </a:t>
            </a:r>
            <a:r>
              <a:rPr lang="en-US" dirty="0" smtClean="0">
                <a:sym typeface="Wingdings" panose="05000000000000000000" pitchFamily="2" charset="2"/>
              </a:rPr>
              <a:t>at the same time as the notice that is provided to the members of the public body that are conducting the meeting AND reasonable under the circumstance</a:t>
            </a:r>
            <a:endParaRPr lang="en-US" b="1" dirty="0"/>
          </a:p>
        </p:txBody>
      </p:sp>
      <p:sp>
        <p:nvSpPr>
          <p:cNvPr id="4" name="Slide Number Placeholder 3"/>
          <p:cNvSpPr>
            <a:spLocks noGrp="1"/>
          </p:cNvSpPr>
          <p:nvPr>
            <p:ph type="sldNum" sz="quarter" idx="12"/>
          </p:nvPr>
        </p:nvSpPr>
        <p:spPr/>
        <p:txBody>
          <a:bodyPr/>
          <a:lstStyle/>
          <a:p>
            <a:fld id="{77C66CD1-AA52-431F-B53B-63FF38D08C2A}" type="slidenum">
              <a:rPr lang="en-US" smtClean="0"/>
              <a:t>11</a:t>
            </a:fld>
            <a:endParaRPr lang="en-US"/>
          </a:p>
        </p:txBody>
      </p:sp>
    </p:spTree>
    <p:custDataLst>
      <p:tags r:id="rId1"/>
    </p:custDataLst>
    <p:extLst>
      <p:ext uri="{BB962C8B-B14F-4D97-AF65-F5344CB8AC3E}">
        <p14:creationId xmlns:p14="http://schemas.microsoft.com/office/powerpoint/2010/main" val="346748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specific people entitled to notice</a:t>
            </a:r>
            <a:r>
              <a:rPr lang="en-US" dirty="0"/>
              <a:t>?</a:t>
            </a:r>
            <a:br>
              <a:rPr lang="en-US" dirty="0"/>
            </a:br>
            <a:r>
              <a:rPr lang="en-US" dirty="0"/>
              <a:t>§ </a:t>
            </a:r>
            <a:r>
              <a:rPr lang="en-US" dirty="0" smtClean="0">
                <a:hlinkClick r:id="rId4"/>
              </a:rPr>
              <a:t>2.2-3707</a:t>
            </a:r>
            <a:r>
              <a:rPr lang="en-US" dirty="0" smtClean="0"/>
              <a:t>(F)</a:t>
            </a:r>
            <a:endParaRPr lang="en-US" dirty="0"/>
          </a:p>
        </p:txBody>
      </p:sp>
      <p:sp>
        <p:nvSpPr>
          <p:cNvPr id="3" name="Content Placeholder 2"/>
          <p:cNvSpPr>
            <a:spLocks noGrp="1"/>
          </p:cNvSpPr>
          <p:nvPr>
            <p:ph idx="1"/>
          </p:nvPr>
        </p:nvSpPr>
        <p:spPr>
          <a:xfrm>
            <a:off x="1295401" y="2556931"/>
            <a:ext cx="9601196" cy="3625207"/>
          </a:xfrm>
        </p:spPr>
        <p:txBody>
          <a:bodyPr>
            <a:normAutofit/>
          </a:bodyPr>
          <a:lstStyle/>
          <a:p>
            <a:r>
              <a:rPr lang="en-US" dirty="0" smtClean="0"/>
              <a:t>Anyone who annually files a written request for notification with a public body</a:t>
            </a:r>
          </a:p>
          <a:p>
            <a:r>
              <a:rPr lang="en-US" dirty="0" smtClean="0"/>
              <a:t>Written request must include:</a:t>
            </a:r>
          </a:p>
          <a:p>
            <a:pPr lvl="1"/>
            <a:r>
              <a:rPr lang="en-US" dirty="0" smtClean="0"/>
              <a:t>Requester’s name</a:t>
            </a:r>
          </a:p>
          <a:p>
            <a:pPr lvl="1"/>
            <a:r>
              <a:rPr lang="en-US" dirty="0" smtClean="0"/>
              <a:t>Address/Zip Code</a:t>
            </a:r>
          </a:p>
          <a:p>
            <a:pPr lvl="1"/>
            <a:r>
              <a:rPr lang="en-US" dirty="0" smtClean="0"/>
              <a:t>Daytime telephone number</a:t>
            </a:r>
          </a:p>
          <a:p>
            <a:pPr lvl="1"/>
            <a:r>
              <a:rPr lang="en-US" dirty="0" smtClean="0"/>
              <a:t>E-mail address, if available</a:t>
            </a:r>
          </a:p>
          <a:p>
            <a:pPr lvl="1"/>
            <a:r>
              <a:rPr lang="en-US" dirty="0" smtClean="0"/>
              <a:t>Organization, if any</a:t>
            </a:r>
          </a:p>
        </p:txBody>
      </p:sp>
      <p:sp>
        <p:nvSpPr>
          <p:cNvPr id="4" name="Slide Number Placeholder 3"/>
          <p:cNvSpPr>
            <a:spLocks noGrp="1"/>
          </p:cNvSpPr>
          <p:nvPr>
            <p:ph type="sldNum" sz="quarter" idx="12"/>
          </p:nvPr>
        </p:nvSpPr>
        <p:spPr/>
        <p:txBody>
          <a:bodyPr/>
          <a:lstStyle/>
          <a:p>
            <a:fld id="{77C66CD1-AA52-431F-B53B-63FF38D08C2A}" type="slidenum">
              <a:rPr lang="en-US" smtClean="0"/>
              <a:t>12</a:t>
            </a:fld>
            <a:endParaRPr lang="en-US"/>
          </a:p>
        </p:txBody>
      </p:sp>
    </p:spTree>
    <p:custDataLst>
      <p:tags r:id="rId1"/>
    </p:custDataLst>
    <p:extLst>
      <p:ext uri="{BB962C8B-B14F-4D97-AF65-F5344CB8AC3E}">
        <p14:creationId xmlns:p14="http://schemas.microsoft.com/office/powerpoint/2010/main" val="2442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Agendas – Inspection &amp; Posting</a:t>
            </a:r>
            <a:r>
              <a:rPr lang="en-US" dirty="0"/>
              <a:t/>
            </a:r>
            <a:br>
              <a:rPr lang="en-US" dirty="0"/>
            </a:br>
            <a:r>
              <a:rPr lang="en-US" dirty="0" smtClean="0"/>
              <a:t>§ </a:t>
            </a:r>
            <a:r>
              <a:rPr lang="en-US" dirty="0" smtClean="0">
                <a:hlinkClick r:id="rId4"/>
              </a:rPr>
              <a:t>2.2-3707</a:t>
            </a:r>
            <a:r>
              <a:rPr lang="en-US" dirty="0" smtClean="0"/>
              <a:t>(G)</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At least one copy of the proposed agenda and all agenda packets and, unless exempt, all materials furnished to members of a public body for a meeting shall be made available for public inspection at the same time such documents are furnished to the members of the public body. The public body shall also post the proposed agenda on the public body's official government website, if any, prior to the meeting. </a:t>
            </a:r>
            <a:endParaRPr lang="en-US" dirty="0" smtClean="0"/>
          </a:p>
          <a:p>
            <a:r>
              <a:rPr lang="en-US" dirty="0" smtClean="0"/>
              <a:t>Proposed </a:t>
            </a:r>
            <a:r>
              <a:rPr lang="en-US" dirty="0" err="1" smtClean="0"/>
              <a:t>gendas</a:t>
            </a:r>
            <a:r>
              <a:rPr lang="en-US" dirty="0" smtClean="0"/>
              <a:t> for </a:t>
            </a:r>
            <a:r>
              <a:rPr lang="en-US" dirty="0"/>
              <a:t>meetings of state public bodies where at least one member has been appointed by the Governor shall state whether or not public comment will be received at the meeting and, if so, the approximate point during the meeting when public comment will be received</a:t>
            </a:r>
            <a:r>
              <a:rPr lang="en-US" dirty="0" smtClean="0"/>
              <a:t>.</a:t>
            </a:r>
          </a:p>
        </p:txBody>
      </p:sp>
      <p:sp>
        <p:nvSpPr>
          <p:cNvPr id="4" name="Slide Number Placeholder 3"/>
          <p:cNvSpPr>
            <a:spLocks noGrp="1"/>
          </p:cNvSpPr>
          <p:nvPr>
            <p:ph type="sldNum" sz="quarter" idx="12"/>
          </p:nvPr>
        </p:nvSpPr>
        <p:spPr/>
        <p:txBody>
          <a:bodyPr/>
          <a:lstStyle/>
          <a:p>
            <a:fld id="{77C66CD1-AA52-431F-B53B-63FF38D08C2A}" type="slidenum">
              <a:rPr lang="en-US" smtClean="0"/>
              <a:t>13</a:t>
            </a:fld>
            <a:endParaRPr lang="en-US"/>
          </a:p>
        </p:txBody>
      </p:sp>
    </p:spTree>
    <p:custDataLst>
      <p:tags r:id="rId1"/>
    </p:custDataLst>
    <p:extLst>
      <p:ext uri="{BB962C8B-B14F-4D97-AF65-F5344CB8AC3E}">
        <p14:creationId xmlns:p14="http://schemas.microsoft.com/office/powerpoint/2010/main" val="195208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Agendas – Final Actions</a:t>
            </a:r>
            <a:r>
              <a:rPr lang="en-US" dirty="0"/>
              <a:t/>
            </a:r>
            <a:br>
              <a:rPr lang="en-US" dirty="0"/>
            </a:br>
            <a:r>
              <a:rPr lang="en-US" dirty="0" smtClean="0"/>
              <a:t>§ </a:t>
            </a:r>
            <a:r>
              <a:rPr lang="en-US" dirty="0" smtClean="0">
                <a:hlinkClick r:id="rId4"/>
              </a:rPr>
              <a:t>2.2-3707</a:t>
            </a:r>
            <a:r>
              <a:rPr lang="en-US" dirty="0" smtClean="0"/>
              <a:t>(G)</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No final action may be taken on items added to the agenda after the meeting commences unless they are time-sensitive or are the subject of a closed meeting properly identified in a motion in accordance with § 2.2-3711.</a:t>
            </a:r>
            <a:endParaRPr lang="en-US" dirty="0" smtClean="0"/>
          </a:p>
          <a:p>
            <a:r>
              <a:rPr lang="en-US" dirty="0" smtClean="0"/>
              <a:t>“Final </a:t>
            </a:r>
            <a:r>
              <a:rPr lang="en-US" dirty="0"/>
              <a:t>action" means a vote, adjudication, or other formal action taken by a public body that completes a matter or acts as final consideration of an item. "Final action" does not include</a:t>
            </a:r>
            <a:r>
              <a:rPr lang="en-US" dirty="0" smtClean="0"/>
              <a:t>:</a:t>
            </a:r>
            <a:endParaRPr lang="en-US" dirty="0"/>
          </a:p>
          <a:p>
            <a:pPr marL="457200" lvl="1" indent="0">
              <a:buNone/>
            </a:pPr>
            <a:r>
              <a:rPr lang="en-US" sz="2400" dirty="0"/>
              <a:t>1. Referral to a committee or advisory body</a:t>
            </a:r>
            <a:r>
              <a:rPr lang="en-US" sz="2400" dirty="0" smtClean="0"/>
              <a:t>;</a:t>
            </a:r>
            <a:endParaRPr lang="en-US" sz="2400" dirty="0"/>
          </a:p>
          <a:p>
            <a:pPr marL="457200" lvl="1" indent="0">
              <a:buNone/>
            </a:pPr>
            <a:r>
              <a:rPr lang="en-US" sz="2400" dirty="0"/>
              <a:t>2. Referral to a future meeting for action</a:t>
            </a:r>
            <a:r>
              <a:rPr lang="en-US" sz="2400" dirty="0" smtClean="0"/>
              <a:t>;</a:t>
            </a:r>
            <a:endParaRPr lang="en-US" sz="2400" dirty="0"/>
          </a:p>
          <a:p>
            <a:pPr marL="457200" lvl="1" indent="0">
              <a:buNone/>
            </a:pPr>
            <a:r>
              <a:rPr lang="en-US" sz="2400" dirty="0"/>
              <a:t>3. Direction to staff to provide further information; </a:t>
            </a:r>
            <a:r>
              <a:rPr lang="en-US" sz="2400" dirty="0" smtClean="0"/>
              <a:t>or</a:t>
            </a:r>
            <a:endParaRPr lang="en-US" sz="2400" dirty="0"/>
          </a:p>
          <a:p>
            <a:pPr marL="457200" lvl="1" indent="0">
              <a:buNone/>
            </a:pPr>
            <a:r>
              <a:rPr lang="en-US" sz="2400" dirty="0"/>
              <a:t>4. Issuance of a commending or memorial proclamation</a:t>
            </a:r>
            <a:r>
              <a:rPr lang="en-US" sz="2400" dirty="0" smtClean="0"/>
              <a:t>.</a:t>
            </a:r>
          </a:p>
        </p:txBody>
      </p:sp>
      <p:sp>
        <p:nvSpPr>
          <p:cNvPr id="4" name="Slide Number Placeholder 3"/>
          <p:cNvSpPr>
            <a:spLocks noGrp="1"/>
          </p:cNvSpPr>
          <p:nvPr>
            <p:ph type="sldNum" sz="quarter" idx="12"/>
          </p:nvPr>
        </p:nvSpPr>
        <p:spPr/>
        <p:txBody>
          <a:bodyPr/>
          <a:lstStyle/>
          <a:p>
            <a:fld id="{77C66CD1-AA52-431F-B53B-63FF38D08C2A}" type="slidenum">
              <a:rPr lang="en-US" smtClean="0"/>
              <a:t>14</a:t>
            </a:fld>
            <a:endParaRPr lang="en-US"/>
          </a:p>
        </p:txBody>
      </p:sp>
    </p:spTree>
    <p:custDataLst>
      <p:tags r:id="rId1"/>
    </p:custDataLst>
    <p:extLst>
      <p:ext uri="{BB962C8B-B14F-4D97-AF65-F5344CB8AC3E}">
        <p14:creationId xmlns:p14="http://schemas.microsoft.com/office/powerpoint/2010/main" val="213409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for a meeting to be open to the public?</a:t>
            </a:r>
            <a:endParaRPr lang="en-US" dirty="0"/>
          </a:p>
        </p:txBody>
      </p:sp>
      <p:sp>
        <p:nvSpPr>
          <p:cNvPr id="3" name="Content Placeholder 2"/>
          <p:cNvSpPr>
            <a:spLocks noGrp="1"/>
          </p:cNvSpPr>
          <p:nvPr>
            <p:ph idx="1"/>
          </p:nvPr>
        </p:nvSpPr>
        <p:spPr/>
        <p:txBody>
          <a:bodyPr/>
          <a:lstStyle/>
          <a:p>
            <a:r>
              <a:rPr lang="en-US" dirty="0"/>
              <a:t>Definition (§ </a:t>
            </a:r>
            <a:r>
              <a:rPr lang="en-US" dirty="0">
                <a:hlinkClick r:id="rId4"/>
              </a:rPr>
              <a:t>2.2-3701</a:t>
            </a:r>
            <a:r>
              <a:rPr lang="en-US" dirty="0"/>
              <a:t>): "Open meeting" or "public meeting" means a meeting at which the public may be present.</a:t>
            </a:r>
            <a:endParaRPr lang="en-US" dirty="0" smtClean="0"/>
          </a:p>
          <a:p>
            <a:r>
              <a:rPr lang="en-US" dirty="0"/>
              <a:t>Any person may photograph, film, record, or otherwise reproduce any portion of a meeting required to be open. (§ </a:t>
            </a:r>
            <a:r>
              <a:rPr lang="en-US" dirty="0" smtClean="0">
                <a:hlinkClick r:id="rId5"/>
              </a:rPr>
              <a:t>2.2-3707</a:t>
            </a:r>
            <a:r>
              <a:rPr lang="en-US" dirty="0" smtClean="0"/>
              <a:t> (H))</a:t>
            </a:r>
          </a:p>
          <a:p>
            <a:r>
              <a:rPr lang="en-US" dirty="0" smtClean="0"/>
              <a:t>No </a:t>
            </a:r>
            <a:r>
              <a:rPr lang="en-US" dirty="0"/>
              <a:t>public body shall conduct a meeting required to be open in any building or facility where such recording devices are prohibited</a:t>
            </a:r>
            <a:r>
              <a:rPr lang="en-US" dirty="0" smtClean="0"/>
              <a:t>. </a:t>
            </a:r>
            <a:r>
              <a:rPr lang="en-US" dirty="0"/>
              <a:t>(§ </a:t>
            </a:r>
            <a:r>
              <a:rPr lang="en-US" dirty="0">
                <a:hlinkClick r:id="rId5"/>
              </a:rPr>
              <a:t>2.2-3707</a:t>
            </a:r>
            <a:r>
              <a:rPr lang="en-US" dirty="0"/>
              <a:t> </a:t>
            </a:r>
            <a:r>
              <a:rPr lang="en-US" dirty="0" smtClean="0"/>
              <a:t>(H))</a:t>
            </a:r>
            <a:endParaRPr lang="en-US" dirty="0"/>
          </a:p>
          <a:p>
            <a:pPr marL="0" indent="0">
              <a:buNone/>
            </a:pPr>
            <a:endParaRPr lang="en-US" dirty="0" smtClean="0"/>
          </a:p>
          <a:p>
            <a:pPr lvl="1"/>
            <a:endParaRPr lang="en-US" i="1" dirty="0" smtClean="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15</a:t>
            </a:fld>
            <a:endParaRPr lang="en-US"/>
          </a:p>
        </p:txBody>
      </p:sp>
    </p:spTree>
    <p:custDataLst>
      <p:tags r:id="rId1"/>
    </p:custDataLst>
    <p:extLst>
      <p:ext uri="{BB962C8B-B14F-4D97-AF65-F5344CB8AC3E}">
        <p14:creationId xmlns:p14="http://schemas.microsoft.com/office/powerpoint/2010/main" val="294893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a:t>
            </a:r>
            <a:r>
              <a:rPr lang="en-US" dirty="0"/>
              <a:t>Minutes</a:t>
            </a:r>
            <a:br>
              <a:rPr lang="en-US" dirty="0"/>
            </a:br>
            <a:r>
              <a:rPr lang="en-US" dirty="0" smtClean="0"/>
              <a:t>§ </a:t>
            </a:r>
            <a:r>
              <a:rPr lang="en-US" dirty="0" smtClean="0">
                <a:hlinkClick r:id="rId4"/>
              </a:rPr>
              <a:t>2.2-3707</a:t>
            </a:r>
            <a:r>
              <a:rPr lang="en-US" dirty="0" smtClean="0"/>
              <a:t>(I)</a:t>
            </a:r>
            <a:r>
              <a:rPr lang="en-US" dirty="0"/>
              <a:t/>
            </a:r>
            <a:br>
              <a:rPr lang="en-US" dirty="0"/>
            </a:br>
            <a:endParaRPr lang="en-US" dirty="0"/>
          </a:p>
        </p:txBody>
      </p:sp>
      <p:sp>
        <p:nvSpPr>
          <p:cNvPr id="3" name="Content Placeholder 2"/>
          <p:cNvSpPr>
            <a:spLocks noGrp="1"/>
          </p:cNvSpPr>
          <p:nvPr>
            <p:ph idx="1"/>
          </p:nvPr>
        </p:nvSpPr>
        <p:spPr>
          <a:xfrm>
            <a:off x="1295401" y="2556931"/>
            <a:ext cx="9601196" cy="3595391"/>
          </a:xfrm>
        </p:spPr>
        <p:txBody>
          <a:bodyPr>
            <a:normAutofit/>
          </a:bodyPr>
          <a:lstStyle/>
          <a:p>
            <a:r>
              <a:rPr lang="en-US" dirty="0" smtClean="0"/>
              <a:t>Only required to be taken at open meetings</a:t>
            </a:r>
          </a:p>
          <a:p>
            <a:r>
              <a:rPr lang="en-US" dirty="0" smtClean="0"/>
              <a:t>Must include: </a:t>
            </a:r>
          </a:p>
          <a:p>
            <a:pPr lvl="1"/>
            <a:r>
              <a:rPr lang="en-US" dirty="0" smtClean="0"/>
              <a:t>Date, time, location of the meeting</a:t>
            </a:r>
          </a:p>
          <a:p>
            <a:pPr lvl="1"/>
            <a:r>
              <a:rPr lang="en-US" dirty="0" smtClean="0"/>
              <a:t>Members of the public body present and absent</a:t>
            </a:r>
          </a:p>
          <a:p>
            <a:pPr lvl="1"/>
            <a:r>
              <a:rPr lang="en-US" dirty="0" smtClean="0"/>
              <a:t>A summary of matters discussed, deliberated, or decided</a:t>
            </a:r>
          </a:p>
          <a:p>
            <a:pPr lvl="1"/>
            <a:r>
              <a:rPr lang="en-US" dirty="0" smtClean="0"/>
              <a:t>A record of any votes taken</a:t>
            </a:r>
          </a:p>
          <a:p>
            <a:pPr lvl="1"/>
            <a:r>
              <a:rPr lang="en-US" dirty="0" smtClean="0"/>
              <a:t>Any motions to enter into a closed meeting and certification after a closed meeting</a:t>
            </a:r>
          </a:p>
        </p:txBody>
      </p:sp>
      <p:sp>
        <p:nvSpPr>
          <p:cNvPr id="4" name="Slide Number Placeholder 3"/>
          <p:cNvSpPr>
            <a:spLocks noGrp="1"/>
          </p:cNvSpPr>
          <p:nvPr>
            <p:ph type="sldNum" sz="quarter" idx="12"/>
          </p:nvPr>
        </p:nvSpPr>
        <p:spPr/>
        <p:txBody>
          <a:bodyPr/>
          <a:lstStyle/>
          <a:p>
            <a:fld id="{77C66CD1-AA52-431F-B53B-63FF38D08C2A}" type="slidenum">
              <a:rPr lang="en-US" smtClean="0"/>
              <a:t>16</a:t>
            </a:fld>
            <a:endParaRPr lang="en-US"/>
          </a:p>
        </p:txBody>
      </p:sp>
    </p:spTree>
    <p:custDataLst>
      <p:tags r:id="rId1"/>
    </p:custDataLst>
    <p:extLst>
      <p:ext uri="{BB962C8B-B14F-4D97-AF65-F5344CB8AC3E}">
        <p14:creationId xmlns:p14="http://schemas.microsoft.com/office/powerpoint/2010/main" val="36327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Posting Meeting </a:t>
            </a:r>
            <a:r>
              <a:rPr lang="en-US" dirty="0"/>
              <a:t>Minutes</a:t>
            </a:r>
            <a:br>
              <a:rPr lang="en-US" dirty="0"/>
            </a:br>
            <a:r>
              <a:rPr lang="en-US" dirty="0" smtClean="0"/>
              <a:t>§§ </a:t>
            </a:r>
            <a:r>
              <a:rPr lang="en-US" dirty="0" smtClean="0">
                <a:hlinkClick r:id="rId4"/>
              </a:rPr>
              <a:t>2.2-3707.1</a:t>
            </a:r>
            <a:r>
              <a:rPr lang="en-US" dirty="0" smtClean="0"/>
              <a:t> and </a:t>
            </a:r>
            <a:r>
              <a:rPr lang="en-US" dirty="0" smtClean="0">
                <a:hlinkClick r:id="rId5"/>
              </a:rPr>
              <a:t>2.2-3707.2</a:t>
            </a:r>
            <a:r>
              <a:rPr lang="en-US" dirty="0"/>
              <a:t/>
            </a:r>
            <a:br>
              <a:rPr lang="en-US" dirty="0"/>
            </a:br>
            <a:endParaRPr lang="en-US" dirty="0"/>
          </a:p>
        </p:txBody>
      </p:sp>
      <p:sp>
        <p:nvSpPr>
          <p:cNvPr id="3" name="Content Placeholder 2"/>
          <p:cNvSpPr>
            <a:spLocks noGrp="1"/>
          </p:cNvSpPr>
          <p:nvPr>
            <p:ph idx="1"/>
          </p:nvPr>
        </p:nvSpPr>
        <p:spPr>
          <a:xfrm>
            <a:off x="1295401" y="2556931"/>
            <a:ext cx="9601196" cy="3595391"/>
          </a:xfrm>
        </p:spPr>
        <p:txBody>
          <a:bodyPr>
            <a:normAutofit fontScale="92500" lnSpcReduction="10000"/>
          </a:bodyPr>
          <a:lstStyle/>
          <a:p>
            <a:r>
              <a:rPr lang="en-US" dirty="0" smtClean="0"/>
              <a:t>State executive branch </a:t>
            </a:r>
            <a:r>
              <a:rPr lang="en-US" dirty="0"/>
              <a:t>public bodies </a:t>
            </a:r>
            <a:r>
              <a:rPr lang="en-US" dirty="0" smtClean="0"/>
              <a:t>(§ 2.2-3707.1)</a:t>
            </a:r>
          </a:p>
          <a:p>
            <a:pPr lvl="1"/>
            <a:r>
              <a:rPr lang="en-US" dirty="0" smtClean="0"/>
              <a:t>Post on official public government website</a:t>
            </a:r>
          </a:p>
          <a:p>
            <a:pPr lvl="1"/>
            <a:r>
              <a:rPr lang="en-US" dirty="0" smtClean="0"/>
              <a:t>Draft </a:t>
            </a:r>
            <a:r>
              <a:rPr lang="en-US" dirty="0"/>
              <a:t>minutes posted no later than </a:t>
            </a:r>
            <a:r>
              <a:rPr lang="en-US" dirty="0" smtClean="0"/>
              <a:t>ten </a:t>
            </a:r>
            <a:r>
              <a:rPr lang="en-US" dirty="0"/>
              <a:t>working days after the conclusion of the </a:t>
            </a:r>
            <a:r>
              <a:rPr lang="en-US" dirty="0" smtClean="0"/>
              <a:t>meeting</a:t>
            </a:r>
          </a:p>
          <a:p>
            <a:pPr lvl="1"/>
            <a:r>
              <a:rPr lang="en-US" dirty="0" smtClean="0"/>
              <a:t>Final </a:t>
            </a:r>
            <a:r>
              <a:rPr lang="en-US" dirty="0"/>
              <a:t>minutes posted no later than </a:t>
            </a:r>
            <a:r>
              <a:rPr lang="en-US" dirty="0" smtClean="0"/>
              <a:t>three working days after final approval</a:t>
            </a:r>
          </a:p>
          <a:p>
            <a:r>
              <a:rPr lang="en-US" dirty="0" smtClean="0"/>
              <a:t>Local public bodies (§ 2.2-3707.2)</a:t>
            </a:r>
          </a:p>
          <a:p>
            <a:pPr lvl="1"/>
            <a:r>
              <a:rPr lang="en-US" dirty="0" smtClean="0"/>
              <a:t>Post on official public government website, if any</a:t>
            </a:r>
          </a:p>
          <a:p>
            <a:pPr lvl="1"/>
            <a:r>
              <a:rPr lang="en-US" dirty="0" smtClean="0"/>
              <a:t>If no such website, make copies </a:t>
            </a:r>
            <a:r>
              <a:rPr lang="en-US" dirty="0"/>
              <a:t>available at a prominent public location in which meeting notices are regularly posted or the office of the clerk or chief administrator</a:t>
            </a:r>
          </a:p>
          <a:p>
            <a:pPr lvl="1"/>
            <a:r>
              <a:rPr lang="en-US" dirty="0" smtClean="0"/>
              <a:t>Post final minutes within seven working days of final approval </a:t>
            </a:r>
          </a:p>
        </p:txBody>
      </p:sp>
      <p:sp>
        <p:nvSpPr>
          <p:cNvPr id="4" name="Slide Number Placeholder 3"/>
          <p:cNvSpPr>
            <a:spLocks noGrp="1"/>
          </p:cNvSpPr>
          <p:nvPr>
            <p:ph type="sldNum" sz="quarter" idx="12"/>
          </p:nvPr>
        </p:nvSpPr>
        <p:spPr/>
        <p:txBody>
          <a:bodyPr/>
          <a:lstStyle/>
          <a:p>
            <a:fld id="{77C66CD1-AA52-431F-B53B-63FF38D08C2A}" type="slidenum">
              <a:rPr lang="en-US" smtClean="0"/>
              <a:t>17</a:t>
            </a:fld>
            <a:endParaRPr lang="en-US"/>
          </a:p>
        </p:txBody>
      </p:sp>
    </p:spTree>
    <p:custDataLst>
      <p:tags r:id="rId1"/>
    </p:custDataLst>
    <p:extLst>
      <p:ext uri="{BB962C8B-B14F-4D97-AF65-F5344CB8AC3E}">
        <p14:creationId xmlns:p14="http://schemas.microsoft.com/office/powerpoint/2010/main" val="173675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Votes</a:t>
            </a:r>
            <a:br>
              <a:rPr lang="en-US" dirty="0"/>
            </a:br>
            <a:r>
              <a:rPr lang="en-US" dirty="0" smtClean="0"/>
              <a:t>§§ </a:t>
            </a:r>
            <a:r>
              <a:rPr lang="en-US" dirty="0" smtClean="0">
                <a:hlinkClick r:id="rId4"/>
              </a:rPr>
              <a:t>2.2-3710</a:t>
            </a:r>
            <a:r>
              <a:rPr lang="en-US" dirty="0" smtClean="0"/>
              <a:t> and </a:t>
            </a:r>
            <a:r>
              <a:rPr lang="en-US" dirty="0" smtClean="0">
                <a:hlinkClick r:id="rId5"/>
              </a:rPr>
              <a:t>2.2-3711</a:t>
            </a:r>
            <a:r>
              <a:rPr lang="en-US" dirty="0" smtClean="0"/>
              <a:t>(B)</a:t>
            </a:r>
            <a:endParaRPr lang="en-US" dirty="0"/>
          </a:p>
        </p:txBody>
      </p:sp>
      <p:sp>
        <p:nvSpPr>
          <p:cNvPr id="3" name="Content Placeholder 2"/>
          <p:cNvSpPr>
            <a:spLocks noGrp="1"/>
          </p:cNvSpPr>
          <p:nvPr>
            <p:ph idx="1"/>
          </p:nvPr>
        </p:nvSpPr>
        <p:spPr/>
        <p:txBody>
          <a:bodyPr/>
          <a:lstStyle/>
          <a:p>
            <a:r>
              <a:rPr lang="en-US" dirty="0" smtClean="0"/>
              <a:t>All votes taken to authorize the transaction of any public business must be taken and recorded in an open meeting conducted in accordance with FOIA </a:t>
            </a:r>
          </a:p>
          <a:p>
            <a:r>
              <a:rPr lang="en-US" dirty="0" smtClean="0"/>
              <a:t>No written or secret ballots </a:t>
            </a:r>
          </a:p>
          <a:p>
            <a:r>
              <a:rPr lang="en-US" dirty="0" smtClean="0"/>
              <a:t>May reach consensus or take straw polls in closed meetings</a:t>
            </a:r>
          </a:p>
          <a:p>
            <a:r>
              <a:rPr lang="en-US" dirty="0" smtClean="0"/>
              <a:t>However, decisions made in closed meetings are not effective until a vote is taken in an open meeting that reasonably identifies the substance of the vote </a:t>
            </a:r>
            <a:r>
              <a:rPr lang="en-US" dirty="0"/>
              <a:t>(§ </a:t>
            </a:r>
            <a:r>
              <a:rPr lang="en-US" dirty="0" smtClean="0"/>
              <a:t>2.2-3711(B))</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18</a:t>
            </a:fld>
            <a:endParaRPr lang="en-US"/>
          </a:p>
        </p:txBody>
      </p:sp>
    </p:spTree>
    <p:custDataLst>
      <p:tags r:id="rId1"/>
    </p:custDataLst>
    <p:extLst>
      <p:ext uri="{BB962C8B-B14F-4D97-AF65-F5344CB8AC3E}">
        <p14:creationId xmlns:p14="http://schemas.microsoft.com/office/powerpoint/2010/main" val="40078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Closed Meeting Procedures</a:t>
            </a:r>
            <a:r>
              <a:rPr lang="en-US" dirty="0"/>
              <a:t/>
            </a:r>
            <a:br>
              <a:rPr lang="en-US" dirty="0"/>
            </a:br>
            <a:r>
              <a:rPr lang="en-US" dirty="0"/>
              <a:t>§§ </a:t>
            </a:r>
            <a:r>
              <a:rPr lang="en-US" dirty="0" smtClean="0">
                <a:hlinkClick r:id="rId3"/>
              </a:rPr>
              <a:t>2.2-3711</a:t>
            </a:r>
            <a:r>
              <a:rPr lang="en-US" dirty="0" smtClean="0"/>
              <a:t> </a:t>
            </a:r>
            <a:r>
              <a:rPr lang="en-US" dirty="0"/>
              <a:t>and </a:t>
            </a:r>
            <a:r>
              <a:rPr lang="en-US" dirty="0" smtClean="0">
                <a:hlinkClick r:id="rId4"/>
              </a:rPr>
              <a:t>2.2-3712</a:t>
            </a:r>
            <a:endParaRPr lang="en-US" dirty="0"/>
          </a:p>
        </p:txBody>
      </p:sp>
      <p:sp>
        <p:nvSpPr>
          <p:cNvPr id="5" name="Text Placeholder 4"/>
          <p:cNvSpPr>
            <a:spLocks noGrp="1"/>
          </p:cNvSpPr>
          <p:nvPr>
            <p:ph type="body" idx="1"/>
          </p:nvPr>
        </p:nvSpPr>
        <p:spPr/>
        <p:txBody>
          <a:bodyPr/>
          <a:lstStyle/>
          <a:p>
            <a:r>
              <a:rPr lang="en-US" dirty="0" smtClean="0"/>
              <a:t>Motion, Discussion, Certification</a:t>
            </a:r>
            <a:endParaRPr lang="en-US" dirty="0"/>
          </a:p>
        </p:txBody>
      </p:sp>
      <p:sp>
        <p:nvSpPr>
          <p:cNvPr id="2" name="Slide Number Placeholder 1"/>
          <p:cNvSpPr>
            <a:spLocks noGrp="1"/>
          </p:cNvSpPr>
          <p:nvPr>
            <p:ph type="sldNum" sz="quarter" idx="12"/>
          </p:nvPr>
        </p:nvSpPr>
        <p:spPr/>
        <p:txBody>
          <a:bodyPr/>
          <a:lstStyle/>
          <a:p>
            <a:fld id="{77C66CD1-AA52-431F-B53B-63FF38D08C2A}" type="slidenum">
              <a:rPr lang="en-US" smtClean="0"/>
              <a:t>19</a:t>
            </a:fld>
            <a:endParaRPr lang="en-US"/>
          </a:p>
        </p:txBody>
      </p:sp>
    </p:spTree>
    <p:custDataLst>
      <p:tags r:id="rId1"/>
    </p:custDataLst>
    <p:extLst>
      <p:ext uri="{BB962C8B-B14F-4D97-AF65-F5344CB8AC3E}">
        <p14:creationId xmlns:p14="http://schemas.microsoft.com/office/powerpoint/2010/main" val="305466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3818"/>
          </a:xfrm>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dirty="0"/>
              <a:t>FOIA Policy - § </a:t>
            </a:r>
            <a:r>
              <a:rPr lang="en-US" dirty="0">
                <a:hlinkClick r:id="rId4"/>
              </a:rPr>
              <a:t>2.2-3700</a:t>
            </a:r>
            <a:endParaRPr lang="en-US" dirty="0" smtClean="0"/>
          </a:p>
          <a:p>
            <a:r>
              <a:rPr lang="en-US" dirty="0"/>
              <a:t>Definitions - § </a:t>
            </a:r>
            <a:r>
              <a:rPr lang="en-US" dirty="0" smtClean="0">
                <a:hlinkClick r:id="rId5"/>
              </a:rPr>
              <a:t>2.2-3701</a:t>
            </a:r>
            <a:endParaRPr lang="en-US" dirty="0" smtClean="0"/>
          </a:p>
          <a:p>
            <a:r>
              <a:rPr lang="en-US" dirty="0" smtClean="0"/>
              <a:t>Meeting Requirements</a:t>
            </a:r>
          </a:p>
          <a:p>
            <a:pPr lvl="1"/>
            <a:r>
              <a:rPr lang="en-US" dirty="0" smtClean="0"/>
              <a:t>Open </a:t>
            </a:r>
            <a:r>
              <a:rPr lang="en-US" dirty="0"/>
              <a:t>Meetings - </a:t>
            </a:r>
            <a:r>
              <a:rPr lang="en-US" dirty="0" smtClean="0"/>
              <a:t>§§ </a:t>
            </a:r>
            <a:r>
              <a:rPr lang="en-US" dirty="0" smtClean="0">
                <a:hlinkClick r:id="rId6"/>
              </a:rPr>
              <a:t>2.2-3707</a:t>
            </a:r>
            <a:r>
              <a:rPr lang="en-US" dirty="0" smtClean="0"/>
              <a:t>, </a:t>
            </a:r>
            <a:r>
              <a:rPr lang="en-US" dirty="0" smtClean="0">
                <a:hlinkClick r:id="rId7"/>
              </a:rPr>
              <a:t>2.2-3707.1</a:t>
            </a:r>
            <a:r>
              <a:rPr lang="en-US" dirty="0" smtClean="0"/>
              <a:t>, </a:t>
            </a:r>
            <a:r>
              <a:rPr lang="en-US" dirty="0" smtClean="0">
                <a:hlinkClick r:id="rId8"/>
              </a:rPr>
              <a:t>2.2-3707.2</a:t>
            </a:r>
            <a:r>
              <a:rPr lang="en-US" dirty="0" smtClean="0"/>
              <a:t>, and </a:t>
            </a:r>
            <a:r>
              <a:rPr lang="en-US" dirty="0" smtClean="0">
                <a:hlinkClick r:id="rId9"/>
              </a:rPr>
              <a:t>2.2-3710</a:t>
            </a:r>
            <a:endParaRPr lang="en-US" dirty="0" smtClean="0"/>
          </a:p>
          <a:p>
            <a:pPr lvl="1"/>
            <a:r>
              <a:rPr lang="en-US" dirty="0" smtClean="0"/>
              <a:t>Closed </a:t>
            </a:r>
            <a:r>
              <a:rPr lang="en-US" dirty="0"/>
              <a:t>Meetings - </a:t>
            </a:r>
            <a:r>
              <a:rPr lang="en-US" dirty="0" smtClean="0"/>
              <a:t>§§ </a:t>
            </a:r>
            <a:r>
              <a:rPr lang="en-US" dirty="0" smtClean="0">
                <a:hlinkClick r:id="rId10"/>
              </a:rPr>
              <a:t>2.2-3711</a:t>
            </a:r>
            <a:r>
              <a:rPr lang="en-US" dirty="0" smtClean="0"/>
              <a:t> and </a:t>
            </a:r>
            <a:r>
              <a:rPr lang="en-US" dirty="0" smtClean="0">
                <a:hlinkClick r:id="rId11"/>
              </a:rPr>
              <a:t>2.2-3712</a:t>
            </a:r>
            <a:endParaRPr lang="en-US" dirty="0" smtClean="0"/>
          </a:p>
          <a:p>
            <a:r>
              <a:rPr lang="en-US" dirty="0" smtClean="0"/>
              <a:t>Electronic </a:t>
            </a:r>
            <a:r>
              <a:rPr lang="en-US" dirty="0"/>
              <a:t>Meetings - § </a:t>
            </a:r>
            <a:r>
              <a:rPr lang="en-US" dirty="0" smtClean="0">
                <a:hlinkClick r:id="rId12"/>
              </a:rPr>
              <a:t>2.2-3708.2</a:t>
            </a:r>
            <a:r>
              <a:rPr lang="en-US" dirty="0" smtClean="0"/>
              <a:t> and § </a:t>
            </a:r>
            <a:r>
              <a:rPr lang="en-US" dirty="0" smtClean="0">
                <a:hlinkClick r:id="rId13"/>
              </a:rPr>
              <a:t>2.2-3708.3</a:t>
            </a:r>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2</a:t>
            </a:fld>
            <a:endParaRPr lang="en-US"/>
          </a:p>
        </p:txBody>
      </p:sp>
    </p:spTree>
    <p:custDataLst>
      <p:tags r:id="rId1"/>
    </p:custDataLst>
    <p:extLst>
      <p:ext uri="{BB962C8B-B14F-4D97-AF65-F5344CB8AC3E}">
        <p14:creationId xmlns:p14="http://schemas.microsoft.com/office/powerpoint/2010/main" val="23377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Motion to Enter into a Closed Meeting</a:t>
            </a:r>
            <a:r>
              <a:rPr lang="en-US" dirty="0"/>
              <a:t/>
            </a:r>
            <a:br>
              <a:rPr lang="en-US" dirty="0"/>
            </a:br>
            <a:r>
              <a:rPr lang="en-US" dirty="0" smtClean="0"/>
              <a:t>§ </a:t>
            </a:r>
            <a:r>
              <a:rPr lang="en-US" dirty="0" smtClean="0">
                <a:hlinkClick r:id="rId4"/>
              </a:rPr>
              <a:t>2.2-3712</a:t>
            </a:r>
            <a:r>
              <a:rPr lang="en-US" dirty="0" smtClean="0"/>
              <a:t>(A) </a:t>
            </a:r>
            <a:endParaRPr lang="en-US" dirty="0"/>
          </a:p>
        </p:txBody>
      </p:sp>
      <p:sp>
        <p:nvSpPr>
          <p:cNvPr id="3" name="Content Placeholder 2"/>
          <p:cNvSpPr>
            <a:spLocks noGrp="1"/>
          </p:cNvSpPr>
          <p:nvPr>
            <p:ph idx="1"/>
          </p:nvPr>
        </p:nvSpPr>
        <p:spPr/>
        <p:txBody>
          <a:bodyPr>
            <a:normAutofit/>
          </a:bodyPr>
          <a:lstStyle/>
          <a:p>
            <a:r>
              <a:rPr lang="en-US" dirty="0"/>
              <a:t>Public body must take an affirmative recorded vote in an open meeting approving a motion that:</a:t>
            </a:r>
          </a:p>
          <a:p>
            <a:pPr marL="914400" lvl="1" indent="-457200">
              <a:buFont typeface="+mj-lt"/>
              <a:buAutoNum type="arabicPeriod"/>
            </a:pPr>
            <a:r>
              <a:rPr lang="en-US" dirty="0"/>
              <a:t>Identifies the subject matter for the closed meeting;</a:t>
            </a:r>
          </a:p>
          <a:p>
            <a:pPr lvl="2">
              <a:buFont typeface="Arial" panose="020B0604020202020204" pitchFamily="34" charset="0"/>
              <a:buChar char="•"/>
            </a:pPr>
            <a:r>
              <a:rPr lang="en-US" dirty="0"/>
              <a:t>Must be more than quoting or paraphrasing the exemption</a:t>
            </a:r>
          </a:p>
          <a:p>
            <a:pPr marL="914400" lvl="1" indent="-457200">
              <a:buFont typeface="+mj-lt"/>
              <a:buAutoNum type="arabicPeriod"/>
            </a:pPr>
            <a:r>
              <a:rPr lang="en-US" dirty="0"/>
              <a:t>States the purpose of the closed meeting; and</a:t>
            </a:r>
          </a:p>
          <a:p>
            <a:pPr lvl="2">
              <a:buFont typeface="Arial" panose="020B0604020202020204" pitchFamily="34" charset="0"/>
              <a:buChar char="•"/>
            </a:pPr>
            <a:r>
              <a:rPr lang="en-US" dirty="0"/>
              <a:t>Quoting or paraphrasing the exemption does state the purpose</a:t>
            </a:r>
          </a:p>
          <a:p>
            <a:pPr marL="914400" lvl="1" indent="-457200">
              <a:buFont typeface="+mj-lt"/>
              <a:buAutoNum type="arabicPeriod"/>
            </a:pPr>
            <a:r>
              <a:rPr lang="en-US" dirty="0"/>
              <a:t>Makes specific reference to the applicable exemption from the open meeting requirements</a:t>
            </a:r>
          </a:p>
        </p:txBody>
      </p:sp>
      <p:sp>
        <p:nvSpPr>
          <p:cNvPr id="4" name="Slide Number Placeholder 3"/>
          <p:cNvSpPr>
            <a:spLocks noGrp="1"/>
          </p:cNvSpPr>
          <p:nvPr>
            <p:ph type="sldNum" sz="quarter" idx="12"/>
          </p:nvPr>
        </p:nvSpPr>
        <p:spPr/>
        <p:txBody>
          <a:bodyPr/>
          <a:lstStyle/>
          <a:p>
            <a:fld id="{77C66CD1-AA52-431F-B53B-63FF38D08C2A}" type="slidenum">
              <a:rPr lang="en-US" smtClean="0"/>
              <a:t>20</a:t>
            </a:fld>
            <a:endParaRPr lang="en-US"/>
          </a:p>
        </p:txBody>
      </p:sp>
    </p:spTree>
    <p:custDataLst>
      <p:tags r:id="rId1"/>
    </p:custDataLst>
    <p:extLst>
      <p:ext uri="{BB962C8B-B14F-4D97-AF65-F5344CB8AC3E}">
        <p14:creationId xmlns:p14="http://schemas.microsoft.com/office/powerpoint/2010/main" val="18458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Closed Meeting </a:t>
            </a:r>
            <a:r>
              <a:rPr lang="en-US" dirty="0"/>
              <a:t>Discussions</a:t>
            </a:r>
            <a:br>
              <a:rPr lang="en-US" dirty="0"/>
            </a:br>
            <a:r>
              <a:rPr lang="en-US" dirty="0"/>
              <a:t>§ </a:t>
            </a:r>
            <a:r>
              <a:rPr lang="en-US" dirty="0" smtClean="0">
                <a:hlinkClick r:id="rId4"/>
              </a:rPr>
              <a:t>2.2-3712</a:t>
            </a:r>
            <a:r>
              <a:rPr lang="en-US" dirty="0" smtClean="0"/>
              <a:t>(C, F, G, and I) </a:t>
            </a:r>
            <a:endParaRPr lang="en-US" dirty="0"/>
          </a:p>
        </p:txBody>
      </p:sp>
      <p:sp>
        <p:nvSpPr>
          <p:cNvPr id="3" name="Content Placeholder 2"/>
          <p:cNvSpPr>
            <a:spLocks noGrp="1"/>
          </p:cNvSpPr>
          <p:nvPr>
            <p:ph idx="1"/>
          </p:nvPr>
        </p:nvSpPr>
        <p:spPr/>
        <p:txBody>
          <a:bodyPr>
            <a:normAutofit/>
          </a:bodyPr>
          <a:lstStyle/>
          <a:p>
            <a:r>
              <a:rPr lang="en-US" dirty="0"/>
              <a:t>Restricted to those matters specifically exempted from the provisions of FOIA and identified in the motion (do not stray off topic</a:t>
            </a:r>
            <a:r>
              <a:rPr lang="en-US" dirty="0" smtClean="0"/>
              <a:t>)</a:t>
            </a:r>
          </a:p>
          <a:p>
            <a:r>
              <a:rPr lang="en-US" dirty="0"/>
              <a:t>Who may attend?</a:t>
            </a:r>
          </a:p>
          <a:p>
            <a:pPr lvl="1"/>
            <a:r>
              <a:rPr lang="en-US" dirty="0"/>
              <a:t>Nonmembers if they are necessary or will aid consideration of the topic</a:t>
            </a:r>
          </a:p>
          <a:p>
            <a:pPr lvl="1"/>
            <a:r>
              <a:rPr lang="en-US" dirty="0"/>
              <a:t>Other members of public bodies may attend, but not participate in, closed meetings of committees, subcommittees, and other sub-entities of the parent </a:t>
            </a:r>
            <a:r>
              <a:rPr lang="en-US" dirty="0" smtClean="0"/>
              <a:t>body</a:t>
            </a:r>
            <a:endParaRPr lang="en-US" dirty="0"/>
          </a:p>
          <a:p>
            <a:r>
              <a:rPr lang="en-US" dirty="0"/>
              <a:t>Minutes are not required, and if taken, are exempt from FOIA</a:t>
            </a:r>
          </a:p>
          <a:p>
            <a:pPr lvl="1"/>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21</a:t>
            </a:fld>
            <a:endParaRPr lang="en-US"/>
          </a:p>
        </p:txBody>
      </p:sp>
    </p:spTree>
    <p:custDataLst>
      <p:tags r:id="rId1"/>
    </p:custDataLst>
    <p:extLst>
      <p:ext uri="{BB962C8B-B14F-4D97-AF65-F5344CB8AC3E}">
        <p14:creationId xmlns:p14="http://schemas.microsoft.com/office/powerpoint/2010/main" val="188161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Certification of a Closed </a:t>
            </a:r>
            <a:r>
              <a:rPr lang="en-US" dirty="0"/>
              <a:t>Meeting</a:t>
            </a:r>
            <a:br>
              <a:rPr lang="en-US" dirty="0"/>
            </a:br>
            <a:r>
              <a:rPr lang="en-US" dirty="0" smtClean="0"/>
              <a:t>§§ </a:t>
            </a:r>
            <a:r>
              <a:rPr lang="en-US" dirty="0" smtClean="0">
                <a:hlinkClick r:id="rId4"/>
              </a:rPr>
              <a:t>2.2-3712</a:t>
            </a:r>
            <a:r>
              <a:rPr lang="en-US" dirty="0" smtClean="0"/>
              <a:t>(D) </a:t>
            </a:r>
            <a:r>
              <a:rPr lang="en-US" dirty="0"/>
              <a:t>and </a:t>
            </a:r>
            <a:r>
              <a:rPr lang="en-US" dirty="0" smtClean="0">
                <a:hlinkClick r:id="rId5"/>
              </a:rPr>
              <a:t>2.2-3714</a:t>
            </a:r>
            <a:r>
              <a:rPr lang="en-US" dirty="0" smtClean="0"/>
              <a:t>(C)</a:t>
            </a:r>
            <a:endParaRPr lang="en-US" dirty="0"/>
          </a:p>
        </p:txBody>
      </p:sp>
      <p:sp>
        <p:nvSpPr>
          <p:cNvPr id="3" name="Content Placeholder 2"/>
          <p:cNvSpPr>
            <a:spLocks noGrp="1"/>
          </p:cNvSpPr>
          <p:nvPr>
            <p:ph idx="1"/>
          </p:nvPr>
        </p:nvSpPr>
        <p:spPr/>
        <p:txBody>
          <a:bodyPr>
            <a:normAutofit lnSpcReduction="10000"/>
          </a:bodyPr>
          <a:lstStyle/>
          <a:p>
            <a:r>
              <a:rPr lang="en-US" dirty="0" smtClean="0"/>
              <a:t>At the conclusion of a closed meeting, public body must certify that the only things heard, discussed, or considered in the closed meeting were:</a:t>
            </a:r>
          </a:p>
          <a:p>
            <a:pPr marL="914400" lvl="1" indent="-457200">
              <a:buFont typeface="+mj-lt"/>
              <a:buAutoNum type="arabicPeriod"/>
            </a:pPr>
            <a:r>
              <a:rPr lang="en-US" dirty="0"/>
              <a:t>P</a:t>
            </a:r>
            <a:r>
              <a:rPr lang="en-US" dirty="0" smtClean="0"/>
              <a:t>ublic business matters lawfully exempted from the open meeting requirements, and</a:t>
            </a:r>
          </a:p>
          <a:p>
            <a:pPr marL="914400" lvl="1" indent="-457200">
              <a:buFont typeface="+mj-lt"/>
              <a:buAutoNum type="arabicPeriod"/>
            </a:pPr>
            <a:r>
              <a:rPr lang="en-US" dirty="0" smtClean="0"/>
              <a:t>Such public business matters as were identified in the motion by which the closed meeting was convened</a:t>
            </a:r>
          </a:p>
          <a:p>
            <a:r>
              <a:rPr lang="en-US" dirty="0" smtClean="0"/>
              <a:t>Additional penalty for improper </a:t>
            </a:r>
            <a:r>
              <a:rPr lang="en-US" dirty="0"/>
              <a:t>certification </a:t>
            </a:r>
            <a:r>
              <a:rPr lang="en-US" dirty="0" smtClean="0"/>
              <a:t> </a:t>
            </a:r>
          </a:p>
          <a:p>
            <a:pPr lvl="1"/>
            <a:r>
              <a:rPr lang="en-US" dirty="0" smtClean="0"/>
              <a:t>Civil </a:t>
            </a:r>
            <a:r>
              <a:rPr lang="en-US" dirty="0"/>
              <a:t>penalty of up to $</a:t>
            </a:r>
            <a:r>
              <a:rPr lang="en-US" dirty="0" smtClean="0"/>
              <a:t>1,000 paid by the public body to the Literary Fund</a:t>
            </a:r>
          </a:p>
          <a:p>
            <a:pPr lvl="1"/>
            <a:r>
              <a:rPr lang="en-US" dirty="0" smtClean="0"/>
              <a:t>Court may consider mitigating factors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22</a:t>
            </a:fld>
            <a:endParaRPr lang="en-US"/>
          </a:p>
        </p:txBody>
      </p:sp>
    </p:spTree>
    <p:custDataLst>
      <p:tags r:id="rId1"/>
    </p:custDataLst>
    <p:extLst>
      <p:ext uri="{BB962C8B-B14F-4D97-AF65-F5344CB8AC3E}">
        <p14:creationId xmlns:p14="http://schemas.microsoft.com/office/powerpoint/2010/main" val="17467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Exemptions</a:t>
            </a:r>
            <a:r>
              <a:rPr lang="en-US" dirty="0"/>
              <a:t/>
            </a:r>
            <a:br>
              <a:rPr lang="en-US" dirty="0"/>
            </a:br>
            <a:r>
              <a:rPr lang="en-US" dirty="0"/>
              <a:t>§ </a:t>
            </a:r>
            <a:r>
              <a:rPr lang="en-US" dirty="0" smtClean="0">
                <a:hlinkClick r:id="rId4"/>
              </a:rPr>
              <a:t>2.2-3711</a:t>
            </a:r>
            <a:r>
              <a:rPr lang="en-US" dirty="0" smtClean="0"/>
              <a:t>(A)</a:t>
            </a:r>
            <a:endParaRPr lang="en-US" dirty="0"/>
          </a:p>
        </p:txBody>
      </p:sp>
      <p:sp>
        <p:nvSpPr>
          <p:cNvPr id="3" name="Content Placeholder 2"/>
          <p:cNvSpPr>
            <a:spLocks noGrp="1"/>
          </p:cNvSpPr>
          <p:nvPr>
            <p:ph idx="1"/>
          </p:nvPr>
        </p:nvSpPr>
        <p:spPr/>
        <p:txBody>
          <a:bodyPr>
            <a:normAutofit fontScale="92500"/>
          </a:bodyPr>
          <a:lstStyle/>
          <a:p>
            <a:r>
              <a:rPr lang="en-US" dirty="0" smtClean="0"/>
              <a:t>Discussion of </a:t>
            </a:r>
            <a:r>
              <a:rPr lang="en-US" dirty="0"/>
              <a:t>personnel - § </a:t>
            </a:r>
            <a:r>
              <a:rPr lang="en-US" dirty="0" smtClean="0"/>
              <a:t>2.2-3711(A)(1)</a:t>
            </a:r>
          </a:p>
          <a:p>
            <a:r>
              <a:rPr lang="en-US" dirty="0" smtClean="0"/>
              <a:t>Consideration of acquisition or disposition of real </a:t>
            </a:r>
            <a:r>
              <a:rPr lang="en-US" dirty="0"/>
              <a:t>property - § </a:t>
            </a:r>
            <a:r>
              <a:rPr lang="en-US" dirty="0" smtClean="0"/>
              <a:t>2.2-3711(A)(3)</a:t>
            </a:r>
          </a:p>
          <a:p>
            <a:r>
              <a:rPr lang="en-US" dirty="0" smtClean="0"/>
              <a:t>Discussion of prospective business or industry </a:t>
            </a:r>
            <a:r>
              <a:rPr lang="en-US" dirty="0"/>
              <a:t>- § </a:t>
            </a:r>
            <a:r>
              <a:rPr lang="en-US" dirty="0" smtClean="0"/>
              <a:t>2.2-3711(A)(5)</a:t>
            </a:r>
          </a:p>
          <a:p>
            <a:r>
              <a:rPr lang="en-US" dirty="0"/>
              <a:t>Actual or probable litigation </a:t>
            </a:r>
            <a:r>
              <a:rPr lang="en-US" dirty="0" smtClean="0"/>
              <a:t>- </a:t>
            </a:r>
            <a:r>
              <a:rPr lang="en-US" dirty="0"/>
              <a:t>§ </a:t>
            </a:r>
            <a:r>
              <a:rPr lang="en-US" dirty="0" smtClean="0"/>
              <a:t>2.2-3711(A)(7)</a:t>
            </a:r>
          </a:p>
          <a:p>
            <a:r>
              <a:rPr lang="en-US" dirty="0" smtClean="0"/>
              <a:t>Consultation </a:t>
            </a:r>
            <a:r>
              <a:rPr lang="en-US" dirty="0"/>
              <a:t>with legal counsel </a:t>
            </a:r>
            <a:r>
              <a:rPr lang="en-US" dirty="0" smtClean="0"/>
              <a:t>on specific legal matters </a:t>
            </a:r>
            <a:r>
              <a:rPr lang="en-US" dirty="0"/>
              <a:t>- § </a:t>
            </a:r>
            <a:r>
              <a:rPr lang="en-US" dirty="0" smtClean="0"/>
              <a:t>2.2-3711(A)(8) </a:t>
            </a:r>
          </a:p>
          <a:p>
            <a:r>
              <a:rPr lang="en-US" dirty="0" smtClean="0"/>
              <a:t>Discussion of </a:t>
            </a:r>
            <a:r>
              <a:rPr lang="en-US" dirty="0"/>
              <a:t>public safety </a:t>
            </a:r>
            <a:r>
              <a:rPr lang="en-US" dirty="0" smtClean="0"/>
              <a:t>- </a:t>
            </a:r>
            <a:r>
              <a:rPr lang="en-US" dirty="0"/>
              <a:t>§ </a:t>
            </a:r>
            <a:r>
              <a:rPr lang="en-US" dirty="0" smtClean="0"/>
              <a:t>2.2-3711(A)(19)</a:t>
            </a:r>
          </a:p>
          <a:p>
            <a:r>
              <a:rPr lang="en-US" dirty="0" smtClean="0"/>
              <a:t>Discussion of award of </a:t>
            </a:r>
            <a:r>
              <a:rPr lang="en-US" dirty="0"/>
              <a:t>public contract - § </a:t>
            </a:r>
            <a:r>
              <a:rPr lang="en-US" dirty="0" smtClean="0"/>
              <a:t>2.2-3711(A)(29)</a:t>
            </a:r>
          </a:p>
        </p:txBody>
      </p:sp>
      <p:sp>
        <p:nvSpPr>
          <p:cNvPr id="4" name="Slide Number Placeholder 3"/>
          <p:cNvSpPr>
            <a:spLocks noGrp="1"/>
          </p:cNvSpPr>
          <p:nvPr>
            <p:ph type="sldNum" sz="quarter" idx="12"/>
          </p:nvPr>
        </p:nvSpPr>
        <p:spPr/>
        <p:txBody>
          <a:bodyPr/>
          <a:lstStyle/>
          <a:p>
            <a:fld id="{77C66CD1-AA52-431F-B53B-63FF38D08C2A}" type="slidenum">
              <a:rPr lang="en-US" smtClean="0"/>
              <a:t>23</a:t>
            </a:fld>
            <a:endParaRPr lang="en-US"/>
          </a:p>
        </p:txBody>
      </p:sp>
    </p:spTree>
    <p:custDataLst>
      <p:tags r:id="rId1"/>
    </p:custDataLst>
    <p:extLst>
      <p:ext uri="{BB962C8B-B14F-4D97-AF65-F5344CB8AC3E}">
        <p14:creationId xmlns:p14="http://schemas.microsoft.com/office/powerpoint/2010/main" val="639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Electronic Meetings </a:t>
            </a:r>
            <a:br>
              <a:rPr lang="en-US" sz="4000" dirty="0" smtClean="0"/>
            </a:br>
            <a:r>
              <a:rPr lang="en-US" sz="4000" dirty="0" smtClean="0">
                <a:solidFill>
                  <a:srgbClr val="262626"/>
                </a:solidFill>
              </a:rPr>
              <a:t>§§ </a:t>
            </a:r>
            <a:r>
              <a:rPr lang="en-US" sz="4000" dirty="0" smtClean="0">
                <a:solidFill>
                  <a:schemeClr val="tx1"/>
                </a:solidFill>
                <a:hlinkClick r:id="rId3"/>
              </a:rPr>
              <a:t>2.2-3708.2</a:t>
            </a:r>
            <a:r>
              <a:rPr lang="en-US" sz="4000" dirty="0" smtClean="0">
                <a:solidFill>
                  <a:schemeClr val="tx1"/>
                </a:solidFill>
              </a:rPr>
              <a:t> and </a:t>
            </a:r>
            <a:r>
              <a:rPr lang="en-US" sz="4000" dirty="0" smtClean="0">
                <a:solidFill>
                  <a:schemeClr val="tx1"/>
                </a:solidFill>
                <a:hlinkClick r:id="rId4"/>
              </a:rPr>
              <a:t>2.2-3708.3</a:t>
            </a:r>
            <a:endParaRPr lang="en-US" sz="4000"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a:bodyPr>
          <a:lstStyle/>
          <a:p>
            <a:r>
              <a:rPr lang="en-US" dirty="0"/>
              <a:t>As of </a:t>
            </a:r>
            <a:r>
              <a:rPr lang="en-US" dirty="0" smtClean="0"/>
              <a:t>September 1, 2022, there are three </a:t>
            </a:r>
            <a:r>
              <a:rPr lang="en-US" dirty="0"/>
              <a:t>general </a:t>
            </a:r>
            <a:r>
              <a:rPr lang="en-US" dirty="0" smtClean="0"/>
              <a:t>categories:</a:t>
            </a:r>
          </a:p>
          <a:p>
            <a:pPr lvl="1"/>
            <a:r>
              <a:rPr lang="en-US" u="sng" dirty="0"/>
              <a:t>Remote participation</a:t>
            </a:r>
            <a:r>
              <a:rPr lang="en-US" dirty="0"/>
              <a:t>: “participation by an individual member of a public body by electronic communication means in a public meeting where a quorum of the public body is otherwise physically assembled</a:t>
            </a:r>
            <a:r>
              <a:rPr lang="en-US" dirty="0" smtClean="0"/>
              <a:t>.”</a:t>
            </a:r>
            <a:endParaRPr lang="en-US" dirty="0"/>
          </a:p>
          <a:p>
            <a:pPr lvl="1"/>
            <a:r>
              <a:rPr lang="en-US" u="sng" dirty="0" smtClean="0"/>
              <a:t>All-virtual </a:t>
            </a:r>
            <a:r>
              <a:rPr lang="en-US" u="sng" dirty="0"/>
              <a:t>public meetings</a:t>
            </a:r>
            <a:r>
              <a:rPr lang="en-US" dirty="0"/>
              <a:t>: “a public meeting (</a:t>
            </a:r>
            <a:r>
              <a:rPr lang="en-US" dirty="0" err="1"/>
              <a:t>i</a:t>
            </a:r>
            <a:r>
              <a:rPr lang="en-US" dirty="0"/>
              <a:t>) conducted by a public body, other than those excepted pursuant to subsection C of § 2.2-3708.3, using electronic communication means, (ii) during which all members of the public body who participate do so remotely rather than being assembled in one physical location, and (iii) to which public access is provided through electronic communication means</a:t>
            </a:r>
            <a:r>
              <a:rPr lang="en-US" dirty="0" smtClean="0"/>
              <a:t>.”</a:t>
            </a:r>
          </a:p>
          <a:p>
            <a:pPr lvl="1"/>
            <a:r>
              <a:rPr lang="en-US" dirty="0" smtClean="0"/>
              <a:t>States of emergency declared by the Governor or the locality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24</a:t>
            </a:fld>
            <a:endParaRPr lang="en-US"/>
          </a:p>
        </p:txBody>
      </p:sp>
    </p:spTree>
    <p:custDataLst>
      <p:tags r:id="rId1"/>
    </p:custDataLst>
    <p:extLst>
      <p:ext uri="{BB962C8B-B14F-4D97-AF65-F5344CB8AC3E}">
        <p14:creationId xmlns:p14="http://schemas.microsoft.com/office/powerpoint/2010/main" val="362130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Remote participation </a:t>
            </a:r>
            <a:r>
              <a:rPr lang="en-US" sz="2000" dirty="0" smtClean="0"/>
              <a:t>(may be used by any public body) - </a:t>
            </a:r>
            <a:r>
              <a:rPr lang="en-US" sz="2000" dirty="0"/>
              <a:t>§ 2.2-3708.3</a:t>
            </a:r>
            <a:endParaRPr lang="en-US" sz="2000"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77500" lnSpcReduction="20000"/>
          </a:bodyPr>
          <a:lstStyle/>
          <a:p>
            <a:r>
              <a:rPr lang="en-US" dirty="0" smtClean="0"/>
              <a:t>Four allowed reasons for remote participation:</a:t>
            </a:r>
            <a:endParaRPr lang="en-US" dirty="0"/>
          </a:p>
          <a:p>
            <a:pPr lvl="1"/>
            <a:r>
              <a:rPr lang="en-US" dirty="0" smtClean="0"/>
              <a:t>Temporary or permanent disability or other medical </a:t>
            </a:r>
            <a:r>
              <a:rPr lang="en-US" dirty="0"/>
              <a:t>condition </a:t>
            </a:r>
            <a:r>
              <a:rPr lang="en-US" dirty="0" smtClean="0"/>
              <a:t>that prevents member’s attendance</a:t>
            </a:r>
          </a:p>
          <a:p>
            <a:pPr lvl="1"/>
            <a:r>
              <a:rPr lang="en-US" dirty="0" smtClean="0"/>
              <a:t>Medical condition of a family member that prevents member’s attendance</a:t>
            </a:r>
          </a:p>
          <a:p>
            <a:pPr lvl="1"/>
            <a:r>
              <a:rPr lang="en-US" dirty="0" smtClean="0"/>
              <a:t>Member’s principal residence is more than 60 miles from the meeting location</a:t>
            </a:r>
          </a:p>
          <a:p>
            <a:pPr lvl="1"/>
            <a:r>
              <a:rPr lang="en-US" dirty="0"/>
              <a:t>Personal matter that prevents </a:t>
            </a:r>
            <a:r>
              <a:rPr lang="en-US" dirty="0" smtClean="0"/>
              <a:t>member’s attendance</a:t>
            </a:r>
            <a:endParaRPr lang="en-US" dirty="0"/>
          </a:p>
          <a:p>
            <a:r>
              <a:rPr lang="en-US" dirty="0" smtClean="0"/>
              <a:t>All </a:t>
            </a:r>
            <a:r>
              <a:rPr lang="en-US" dirty="0"/>
              <a:t>r</a:t>
            </a:r>
            <a:r>
              <a:rPr lang="en-US" dirty="0" smtClean="0"/>
              <a:t>equire </a:t>
            </a:r>
            <a:r>
              <a:rPr lang="en-US" dirty="0"/>
              <a:t>a </a:t>
            </a:r>
            <a:r>
              <a:rPr lang="en-US" dirty="0" smtClean="0"/>
              <a:t>physical quorum and prior adoption of a participation policy</a:t>
            </a:r>
          </a:p>
          <a:p>
            <a:pPr lvl="1"/>
            <a:r>
              <a:rPr lang="en-US" dirty="0" smtClean="0"/>
              <a:t>Exception: persons with disabilities and their caregivers who participate remotely are counted as if physically present for purposes of determining whether there is a quorum</a:t>
            </a:r>
          </a:p>
          <a:p>
            <a:r>
              <a:rPr lang="en-US" dirty="0" smtClean="0"/>
              <a:t>Remote location from which the member participates does not have to be open to the public</a:t>
            </a:r>
          </a:p>
          <a:p>
            <a:r>
              <a:rPr lang="en-US" dirty="0" smtClean="0"/>
              <a:t>Personal </a:t>
            </a:r>
            <a:r>
              <a:rPr lang="en-US" dirty="0"/>
              <a:t>matters may </a:t>
            </a:r>
            <a:r>
              <a:rPr lang="en-US" dirty="0" smtClean="0"/>
              <a:t>be </a:t>
            </a:r>
            <a:r>
              <a:rPr lang="en-US" dirty="0"/>
              <a:t>used twice per calendar year per </a:t>
            </a:r>
            <a:r>
              <a:rPr lang="en-US" dirty="0" smtClean="0"/>
              <a:t>member or 25 percent of the meetings of the public body rounded to the next whole number, whichever is greater</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25</a:t>
            </a:fld>
            <a:endParaRPr lang="en-US"/>
          </a:p>
        </p:txBody>
      </p:sp>
    </p:spTree>
    <p:custDataLst>
      <p:tags r:id="rId1"/>
    </p:custDataLst>
    <p:extLst>
      <p:ext uri="{BB962C8B-B14F-4D97-AF65-F5344CB8AC3E}">
        <p14:creationId xmlns:p14="http://schemas.microsoft.com/office/powerpoint/2010/main" val="77036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All-virtual public meetings - § 2.2-3708.3</a:t>
            </a:r>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en-US" dirty="0"/>
              <a:t>May be used by any public body except “local governing bodies, local school boards, planning commissions, architectural review boards, zoning appeals boards, and boards with the authority to deny, revoke, or suspend a professional or occupational license”</a:t>
            </a:r>
          </a:p>
          <a:p>
            <a:r>
              <a:rPr lang="en-US" dirty="0" smtClean="0"/>
              <a:t>Requires prior adoption of a </a:t>
            </a:r>
            <a:r>
              <a:rPr lang="en-US" dirty="0"/>
              <a:t>participation </a:t>
            </a:r>
            <a:r>
              <a:rPr lang="en-US" dirty="0" smtClean="0"/>
              <a:t>policy (but no quorum)</a:t>
            </a:r>
          </a:p>
          <a:p>
            <a:r>
              <a:rPr lang="en-US" dirty="0" smtClean="0"/>
              <a:t>Remote locations do not have to be open to the public unless 3 or more members are present at that location</a:t>
            </a:r>
          </a:p>
          <a:p>
            <a:r>
              <a:rPr lang="en-US" dirty="0" smtClean="0"/>
              <a:t>All-virtual public meetings may be </a:t>
            </a:r>
            <a:r>
              <a:rPr lang="en-US" dirty="0"/>
              <a:t>used twice per calendar </a:t>
            </a:r>
            <a:r>
              <a:rPr lang="en-US" dirty="0" smtClean="0"/>
              <a:t>year or 50 percent of the meetings of the public body rounded to the next whole number, whichever is greater</a:t>
            </a:r>
          </a:p>
          <a:p>
            <a:r>
              <a:rPr lang="en-US" dirty="0" smtClean="0"/>
              <a:t>Additional procedural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26</a:t>
            </a:fld>
            <a:endParaRPr lang="en-US"/>
          </a:p>
        </p:txBody>
      </p:sp>
    </p:spTree>
    <p:custDataLst>
      <p:tags r:id="rId1"/>
    </p:custDataLst>
    <p:extLst>
      <p:ext uri="{BB962C8B-B14F-4D97-AF65-F5344CB8AC3E}">
        <p14:creationId xmlns:p14="http://schemas.microsoft.com/office/powerpoint/2010/main" val="401354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Policy for remote participation and all-virtual </a:t>
            </a:r>
            <a:r>
              <a:rPr lang="en-US" sz="2000" dirty="0"/>
              <a:t>public meetings - § </a:t>
            </a:r>
            <a:r>
              <a:rPr lang="en-US" sz="2000" dirty="0" smtClean="0"/>
              <a:t>2.2-3708.3(D)</a:t>
            </a:r>
            <a:endParaRPr lang="en-US" sz="2000" dirty="0"/>
          </a:p>
        </p:txBody>
      </p:sp>
      <p:sp>
        <p:nvSpPr>
          <p:cNvPr id="3" name="Content Placeholder 2"/>
          <p:cNvSpPr>
            <a:spLocks noGrp="1"/>
          </p:cNvSpPr>
          <p:nvPr>
            <p:ph idx="1"/>
          </p:nvPr>
        </p:nvSpPr>
        <p:spPr>
          <a:xfrm>
            <a:off x="1295401" y="2556932"/>
            <a:ext cx="9601196" cy="3691468"/>
          </a:xfrm>
        </p:spPr>
        <p:txBody>
          <a:bodyPr>
            <a:normAutofit fontScale="85000" lnSpcReduction="10000"/>
          </a:bodyPr>
          <a:lstStyle/>
          <a:p>
            <a:r>
              <a:rPr lang="en-US" dirty="0" smtClean="0"/>
              <a:t>Before using remote participation or all-virtual public meetings, the public body must adopt a policy on participation at least once annually that:</a:t>
            </a:r>
          </a:p>
          <a:p>
            <a:pPr lvl="1"/>
            <a:r>
              <a:rPr lang="en-US" dirty="0" smtClean="0"/>
              <a:t>Is applied </a:t>
            </a:r>
            <a:r>
              <a:rPr lang="en-US" dirty="0"/>
              <a:t>strictly and uniformly, without exception, to the entire membership and without regard to the identity of the </a:t>
            </a:r>
            <a:r>
              <a:rPr lang="en-US" dirty="0" smtClean="0"/>
              <a:t>member or the matters to be considered or voted upon</a:t>
            </a:r>
          </a:p>
          <a:p>
            <a:pPr lvl="1"/>
            <a:r>
              <a:rPr lang="en-US" dirty="0" smtClean="0"/>
              <a:t>Describes </a:t>
            </a:r>
            <a:r>
              <a:rPr lang="en-US" dirty="0"/>
              <a:t>the circumstances under which an all-virtual public meeting and remote participation will be allowed and the process the public body will use for making requests to use remote participation, approving or denying such requests, and creating a record of such </a:t>
            </a:r>
            <a:r>
              <a:rPr lang="en-US" dirty="0" smtClean="0"/>
              <a:t>requests</a:t>
            </a:r>
          </a:p>
          <a:p>
            <a:pPr lvl="1"/>
            <a:r>
              <a:rPr lang="en-US" dirty="0" smtClean="0"/>
              <a:t>Fixes </a:t>
            </a:r>
            <a:r>
              <a:rPr lang="en-US" dirty="0"/>
              <a:t>the number of times remote participation for personal matters or all-virtual public meetings can be used per calendar year, not to exceed the limitations set forth </a:t>
            </a:r>
            <a:r>
              <a:rPr lang="en-US" dirty="0" smtClean="0"/>
              <a:t>in FOIA</a:t>
            </a:r>
          </a:p>
          <a:p>
            <a:pPr lvl="1"/>
            <a:r>
              <a:rPr lang="en-US" dirty="0" smtClean="0"/>
              <a:t>Does not </a:t>
            </a:r>
            <a:r>
              <a:rPr lang="en-US" dirty="0"/>
              <a:t>prohibit or restrict any individual member of a public body who is participating in an all-virtual meeting or who is using remote participation from voting on matters before the public body</a:t>
            </a:r>
            <a:endParaRPr lang="en-US" dirty="0" smtClean="0"/>
          </a:p>
          <a:p>
            <a:pPr lvl="1"/>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27</a:t>
            </a:fld>
            <a:endParaRPr lang="en-US"/>
          </a:p>
        </p:txBody>
      </p:sp>
    </p:spTree>
    <p:custDataLst>
      <p:tags r:id="rId1"/>
    </p:custDataLst>
    <p:extLst>
      <p:ext uri="{BB962C8B-B14F-4D97-AF65-F5344CB8AC3E}">
        <p14:creationId xmlns:p14="http://schemas.microsoft.com/office/powerpoint/2010/main" val="128731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During declared states of emergency (§ 2.2-3708.2 and State Budget)</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smtClean="0"/>
              <a:t>During a Governor-declared or local state of emergency:</a:t>
            </a:r>
            <a:endParaRPr lang="en-US" dirty="0"/>
          </a:p>
          <a:p>
            <a:pPr lvl="1"/>
            <a:r>
              <a:rPr lang="en-US" i="1" dirty="0" smtClean="0"/>
              <a:t>Purpose:</a:t>
            </a:r>
            <a:r>
              <a:rPr lang="en-US" dirty="0" smtClean="0"/>
              <a:t> to provide for the continuity of operations of the public body or the discharge of its lawful purposes, duties, and responsibilities- </a:t>
            </a:r>
            <a:r>
              <a:rPr lang="en-US" dirty="0"/>
              <a:t>§ </a:t>
            </a:r>
            <a:r>
              <a:rPr lang="en-US" dirty="0">
                <a:hlinkClick r:id="rId3"/>
              </a:rPr>
              <a:t>2.2-3708.2</a:t>
            </a:r>
            <a:r>
              <a:rPr lang="en-US" dirty="0"/>
              <a:t> </a:t>
            </a:r>
            <a:r>
              <a:rPr lang="en-US" dirty="0" smtClean="0"/>
              <a:t> </a:t>
            </a:r>
            <a:r>
              <a:rPr lang="en-US" dirty="0"/>
              <a:t>(version in </a:t>
            </a:r>
            <a:r>
              <a:rPr lang="en-US" dirty="0" smtClean="0"/>
              <a:t>FOIA last amended in 2022) </a:t>
            </a:r>
            <a:endParaRPr lang="en-US" dirty="0"/>
          </a:p>
          <a:p>
            <a:r>
              <a:rPr lang="en-US" dirty="0" smtClean="0"/>
              <a:t>During a Governor-declared state of emergency ONLY</a:t>
            </a:r>
          </a:p>
          <a:p>
            <a:pPr lvl="1"/>
            <a:r>
              <a:rPr lang="en-US" dirty="0" smtClean="0"/>
              <a:t>Different procedural </a:t>
            </a:r>
            <a:r>
              <a:rPr lang="en-US" dirty="0"/>
              <a:t>requirements </a:t>
            </a:r>
            <a:r>
              <a:rPr lang="en-US" dirty="0" smtClean="0"/>
              <a:t>and limitations – State Budget </a:t>
            </a:r>
            <a:r>
              <a:rPr lang="en-US" dirty="0"/>
              <a:t>Item </a:t>
            </a:r>
            <a:r>
              <a:rPr lang="en-US" dirty="0">
                <a:hlinkClick r:id="rId4"/>
              </a:rPr>
              <a:t>4-0.01 </a:t>
            </a:r>
            <a:r>
              <a:rPr lang="en-US" dirty="0"/>
              <a:t>(g) (version in the state </a:t>
            </a:r>
            <a:r>
              <a:rPr lang="en-US" dirty="0" smtClean="0"/>
              <a:t>budget originally added in 2020) </a:t>
            </a:r>
            <a:endParaRPr lang="en-US" dirty="0"/>
          </a:p>
          <a:p>
            <a:r>
              <a:rPr lang="en-US" dirty="0"/>
              <a:t>Both may be used by any public body</a:t>
            </a:r>
          </a:p>
          <a:p>
            <a:r>
              <a:rPr lang="en-US" dirty="0"/>
              <a:t>No requirement for a </a:t>
            </a:r>
            <a:r>
              <a:rPr lang="en-US" dirty="0" smtClean="0"/>
              <a:t>physical quorum </a:t>
            </a:r>
            <a:r>
              <a:rPr lang="en-US" dirty="0"/>
              <a:t>or to have a policy in place</a:t>
            </a:r>
          </a:p>
        </p:txBody>
      </p:sp>
      <p:sp>
        <p:nvSpPr>
          <p:cNvPr id="4" name="Slide Number Placeholder 3"/>
          <p:cNvSpPr>
            <a:spLocks noGrp="1"/>
          </p:cNvSpPr>
          <p:nvPr>
            <p:ph type="sldNum" sz="quarter" idx="12"/>
          </p:nvPr>
        </p:nvSpPr>
        <p:spPr/>
        <p:txBody>
          <a:bodyPr/>
          <a:lstStyle/>
          <a:p>
            <a:fld id="{DC40CF1A-DFDC-4619-A544-563ED4251C22}" type="slidenum">
              <a:rPr lang="en-US" smtClean="0"/>
              <a:t>28</a:t>
            </a:fld>
            <a:endParaRPr lang="en-US"/>
          </a:p>
        </p:txBody>
      </p:sp>
    </p:spTree>
    <p:custDataLst>
      <p:tags r:id="rId1"/>
    </p:custDataLst>
    <p:extLst>
      <p:ext uri="{BB962C8B-B14F-4D97-AF65-F5344CB8AC3E}">
        <p14:creationId xmlns:p14="http://schemas.microsoft.com/office/powerpoint/2010/main" val="392479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247"/>
            <a:ext cx="9601196" cy="1303867"/>
          </a:xfrm>
        </p:spPr>
        <p:txBody>
          <a:bodyPr>
            <a:normAutofit fontScale="90000"/>
          </a:bodyPr>
          <a:lstStyle/>
          <a:p>
            <a:r>
              <a:rPr lang="en-US" dirty="0" smtClean="0"/>
              <a:t/>
            </a:r>
            <a:br>
              <a:rPr lang="en-US" dirty="0" smtClean="0"/>
            </a:br>
            <a:r>
              <a:rPr lang="en-US" sz="4900" dirty="0" smtClean="0"/>
              <a:t>Electronic </a:t>
            </a:r>
            <a:r>
              <a:rPr lang="en-US" sz="4900" dirty="0"/>
              <a:t>Meetings </a:t>
            </a:r>
            <a:r>
              <a:rPr lang="en-US" dirty="0"/>
              <a:t/>
            </a:r>
            <a:br>
              <a:rPr lang="en-US" dirty="0"/>
            </a:br>
            <a:r>
              <a:rPr lang="en-US" sz="2200" dirty="0"/>
              <a:t>(continued)</a:t>
            </a:r>
            <a:br>
              <a:rPr lang="en-US" sz="2200" dirty="0"/>
            </a:br>
            <a:endParaRPr lang="en-US" sz="2200" dirty="0"/>
          </a:p>
        </p:txBody>
      </p:sp>
      <p:sp>
        <p:nvSpPr>
          <p:cNvPr id="3" name="Content Placeholder 2"/>
          <p:cNvSpPr>
            <a:spLocks noGrp="1"/>
          </p:cNvSpPr>
          <p:nvPr>
            <p:ph idx="1"/>
          </p:nvPr>
        </p:nvSpPr>
        <p:spPr/>
        <p:txBody>
          <a:bodyPr>
            <a:normAutofit/>
          </a:bodyPr>
          <a:lstStyle/>
          <a:p>
            <a:r>
              <a:rPr lang="en-US" dirty="0"/>
              <a:t>Members may monitor (listen/watch) even if they cannot participate</a:t>
            </a:r>
          </a:p>
          <a:p>
            <a:r>
              <a:rPr lang="en-US" dirty="0"/>
              <a:t>Public &amp; staff participation is always allowed – restrictions only apply to members</a:t>
            </a:r>
          </a:p>
          <a:p>
            <a:r>
              <a:rPr lang="en-US" dirty="0" smtClean="0"/>
              <a:t>Please </a:t>
            </a:r>
            <a:r>
              <a:rPr lang="en-US" dirty="0"/>
              <a:t>see our Electronic Meetings Guide </a:t>
            </a:r>
            <a:r>
              <a:rPr lang="en-US" dirty="0" smtClean="0"/>
              <a:t>on the </a:t>
            </a:r>
            <a:r>
              <a:rPr lang="en-US" dirty="0" smtClean="0">
                <a:hlinkClick r:id="rId3"/>
              </a:rPr>
              <a:t>Reference Materials webpage</a:t>
            </a:r>
            <a:r>
              <a:rPr lang="en-US" dirty="0" smtClean="0"/>
              <a:t> for </a:t>
            </a:r>
            <a:r>
              <a:rPr lang="en-US" dirty="0"/>
              <a:t>a more detailed discussion</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29</a:t>
            </a:fld>
            <a:endParaRPr lang="en-US"/>
          </a:p>
        </p:txBody>
      </p:sp>
    </p:spTree>
    <p:custDataLst>
      <p:tags r:id="rId1"/>
    </p:custDataLst>
    <p:extLst>
      <p:ext uri="{BB962C8B-B14F-4D97-AF65-F5344CB8AC3E}">
        <p14:creationId xmlns:p14="http://schemas.microsoft.com/office/powerpoint/2010/main" val="37385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FOIA Policy</a:t>
            </a:r>
            <a:r>
              <a:rPr lang="en-US" dirty="0"/>
              <a:t/>
            </a:r>
            <a:br>
              <a:rPr lang="en-US" dirty="0"/>
            </a:br>
            <a:r>
              <a:rPr lang="en-US" dirty="0">
                <a:hlinkClick r:id="rId4"/>
              </a:rPr>
              <a:t>§ 2.2-3700</a:t>
            </a:r>
            <a:endParaRPr lang="en-US" dirty="0"/>
          </a:p>
        </p:txBody>
      </p:sp>
      <p:sp>
        <p:nvSpPr>
          <p:cNvPr id="3" name="Content Placeholder 2"/>
          <p:cNvSpPr>
            <a:spLocks noGrp="1"/>
          </p:cNvSpPr>
          <p:nvPr>
            <p:ph idx="1"/>
          </p:nvPr>
        </p:nvSpPr>
        <p:spPr/>
        <p:txBody>
          <a:bodyPr>
            <a:normAutofit fontScale="92500"/>
          </a:bodyPr>
          <a:lstStyle/>
          <a:p>
            <a:r>
              <a:rPr lang="en-US" dirty="0" smtClean="0"/>
              <a:t>All meetings of a public body are presumed open unless a specific exemption applies.</a:t>
            </a:r>
          </a:p>
          <a:p>
            <a:r>
              <a:rPr lang="en-US" dirty="0"/>
              <a:t>Liberal construction “to promote an increased awareness by all persons of governmental activities and afford every opportunity to citizens to witness the operations of </a:t>
            </a:r>
            <a:r>
              <a:rPr lang="en-US" dirty="0" smtClean="0"/>
              <a:t>government”</a:t>
            </a:r>
          </a:p>
          <a:p>
            <a:r>
              <a:rPr lang="en-US" dirty="0" smtClean="0"/>
              <a:t>Narrow construction of exemptions</a:t>
            </a:r>
          </a:p>
          <a:p>
            <a:r>
              <a:rPr lang="en-US" dirty="0"/>
              <a:t>Not </a:t>
            </a:r>
            <a:r>
              <a:rPr lang="en-US" dirty="0" smtClean="0"/>
              <a:t>to </a:t>
            </a:r>
            <a:r>
              <a:rPr lang="en-US" dirty="0"/>
              <a:t>be construed to discourage the free discussion by government officials or employees of public matters with the citizens of the </a:t>
            </a:r>
            <a:r>
              <a:rPr lang="en-US" dirty="0" smtClean="0"/>
              <a:t>Commonwealth</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a:t>
            </a:fld>
            <a:endParaRPr lang="en-US"/>
          </a:p>
        </p:txBody>
      </p:sp>
    </p:spTree>
    <p:custDataLst>
      <p:tags r:id="rId1"/>
    </p:custDataLst>
    <p:extLst>
      <p:ext uri="{BB962C8B-B14F-4D97-AF65-F5344CB8AC3E}">
        <p14:creationId xmlns:p14="http://schemas.microsoft.com/office/powerpoint/2010/main" val="28259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FOIA &amp; Social Media</a:t>
            </a:r>
            <a:endParaRPr lang="en-US" dirty="0"/>
          </a:p>
        </p:txBody>
      </p:sp>
      <p:sp>
        <p:nvSpPr>
          <p:cNvPr id="3" name="Content Placeholder 2"/>
          <p:cNvSpPr>
            <a:spLocks noGrp="1"/>
          </p:cNvSpPr>
          <p:nvPr>
            <p:ph idx="1"/>
          </p:nvPr>
        </p:nvSpPr>
        <p:spPr/>
        <p:txBody>
          <a:bodyPr>
            <a:normAutofit/>
          </a:bodyPr>
          <a:lstStyle/>
          <a:p>
            <a:r>
              <a:rPr lang="en-US" dirty="0"/>
              <a:t>Because the definition of “public records” includes all types of records that are in the transaction of public business, various forms of social media may be public records</a:t>
            </a:r>
          </a:p>
          <a:p>
            <a:r>
              <a:rPr lang="en-US" dirty="0"/>
              <a:t>Because any assemblage of three or more members (or a quorum of two) of a public body discussing or transacting public business simultaneously is a meeting subject to FOIA, social media may also be used to conduct meetings</a:t>
            </a:r>
          </a:p>
          <a:p>
            <a:r>
              <a:rPr lang="en-US" dirty="0"/>
              <a:t>Please see our guide on FOIA &amp; Social Media on the </a:t>
            </a:r>
            <a:r>
              <a:rPr lang="en-US" dirty="0">
                <a:hlinkClick r:id="rId3"/>
              </a:rPr>
              <a:t>Reference Materials webpage</a:t>
            </a:r>
            <a:r>
              <a:rPr lang="en-US" dirty="0"/>
              <a:t> for a more detailed discussion</a:t>
            </a:r>
          </a:p>
        </p:txBody>
      </p:sp>
      <p:sp>
        <p:nvSpPr>
          <p:cNvPr id="4" name="Slide Number Placeholder 3"/>
          <p:cNvSpPr>
            <a:spLocks noGrp="1"/>
          </p:cNvSpPr>
          <p:nvPr>
            <p:ph type="sldNum" sz="quarter" idx="12"/>
          </p:nvPr>
        </p:nvSpPr>
        <p:spPr/>
        <p:txBody>
          <a:bodyPr/>
          <a:lstStyle/>
          <a:p>
            <a:fld id="{77C66CD1-AA52-431F-B53B-63FF38D08C2A}" type="slidenum">
              <a:rPr lang="en-US" smtClean="0"/>
              <a:t>30</a:t>
            </a:fld>
            <a:endParaRPr lang="en-US"/>
          </a:p>
        </p:txBody>
      </p:sp>
    </p:spTree>
    <p:custDataLst>
      <p:tags r:id="rId1"/>
    </p:custDataLst>
    <p:extLst>
      <p:ext uri="{BB962C8B-B14F-4D97-AF65-F5344CB8AC3E}">
        <p14:creationId xmlns:p14="http://schemas.microsoft.com/office/powerpoint/2010/main" val="2966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Q and A image"/>
          <p:cNvPicPr>
            <a:picLocks noChangeAspect="1"/>
          </p:cNvPicPr>
          <p:nvPr/>
        </p:nvPicPr>
        <p:blipFill>
          <a:blip r:embed="rId4"/>
          <a:stretch>
            <a:fillRect/>
          </a:stretch>
        </p:blipFill>
        <p:spPr>
          <a:xfrm>
            <a:off x="3837313" y="2477729"/>
            <a:ext cx="4719737" cy="3539803"/>
          </a:xfrm>
          <a:prstGeom prst="rect">
            <a:avLst/>
          </a:prstGeom>
        </p:spPr>
      </p:pic>
      <p:sp>
        <p:nvSpPr>
          <p:cNvPr id="4" name="Title 3"/>
          <p:cNvSpPr>
            <a:spLocks noGrp="1"/>
          </p:cNvSpPr>
          <p:nvPr>
            <p:ph type="title"/>
          </p:nvPr>
        </p:nvSpPr>
        <p:spPr/>
        <p:txBody>
          <a:bodyPr/>
          <a:lstStyle/>
          <a:p>
            <a:r>
              <a:rPr lang="en-US" dirty="0" smtClean="0">
                <a:solidFill>
                  <a:schemeClr val="bg1"/>
                </a:solidFill>
              </a:rPr>
              <a:t>Q&amp;A</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77C66CD1-AA52-431F-B53B-63FF38D08C2A}" type="slidenum">
              <a:rPr lang="en-US" smtClean="0"/>
              <a:t>31</a:t>
            </a:fld>
            <a:endParaRPr lang="en-US"/>
          </a:p>
        </p:txBody>
      </p:sp>
    </p:spTree>
    <p:custDataLst>
      <p:tags r:id="rId1"/>
    </p:custDataLst>
    <p:extLst>
      <p:ext uri="{BB962C8B-B14F-4D97-AF65-F5344CB8AC3E}">
        <p14:creationId xmlns:p14="http://schemas.microsoft.com/office/powerpoint/2010/main" val="143143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Meetings Issues Not Addressed in FOIA</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“quorum” </a:t>
            </a:r>
          </a:p>
          <a:p>
            <a:pPr lvl="1"/>
            <a:r>
              <a:rPr lang="en-US" dirty="0" smtClean="0"/>
              <a:t>Generally, the ordinary meaning of “quorum” is a simple majority of the members</a:t>
            </a:r>
          </a:p>
          <a:p>
            <a:pPr lvl="1"/>
            <a:r>
              <a:rPr lang="en-US" dirty="0" smtClean="0"/>
              <a:t>Sometimes particular bodies have charters, enabling statutes, or other requirements that change the usual meaning of “quorum” – for example, defining “quorum” as a certain minimum number of members or drawing distinctions between members who are elected as opposed to members who are appointed</a:t>
            </a:r>
          </a:p>
          <a:p>
            <a:r>
              <a:rPr lang="en-US" dirty="0" smtClean="0"/>
              <a:t>Parliamentary procedure &amp; powers of a public body to control its meetings (examples: controlling who may speak at any given time, limiting public comment, determining which motions take precedence over others</a:t>
            </a:r>
            <a:r>
              <a:rPr lang="en-US" smtClean="0"/>
              <a:t>, etc.)</a:t>
            </a:r>
            <a:endParaRPr lang="en-US" dirty="0" smtClean="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a:t>
            </a:fld>
            <a:endParaRPr lang="en-US"/>
          </a:p>
        </p:txBody>
      </p:sp>
    </p:spTree>
    <p:custDataLst>
      <p:tags r:id="rId1"/>
    </p:custDataLst>
    <p:extLst>
      <p:ext uri="{BB962C8B-B14F-4D97-AF65-F5344CB8AC3E}">
        <p14:creationId xmlns:p14="http://schemas.microsoft.com/office/powerpoint/2010/main" val="34079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a:t>
            </a:r>
            <a:r>
              <a:rPr lang="en-US" dirty="0"/>
              <a:t/>
            </a:r>
            <a:br>
              <a:rPr lang="en-US" dirty="0"/>
            </a:br>
            <a:r>
              <a:rPr lang="en-US" dirty="0" smtClean="0">
                <a:hlinkClick r:id="rId4"/>
              </a:rPr>
              <a:t>§ 2.2-3701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“Public body”</a:t>
            </a:r>
          </a:p>
          <a:p>
            <a:pPr lvl="1"/>
            <a:r>
              <a:rPr lang="en-US" dirty="0" smtClean="0"/>
              <a:t>Traditional public bodies (state boards, local governing bodies, school boards, bureaus, commissions, districts, etc.)</a:t>
            </a:r>
          </a:p>
          <a:p>
            <a:pPr lvl="1"/>
            <a:r>
              <a:rPr lang="en-US" dirty="0" smtClean="0"/>
              <a:t>“[O]</a:t>
            </a:r>
            <a:r>
              <a:rPr lang="en-US" dirty="0" err="1" smtClean="0"/>
              <a:t>ther</a:t>
            </a:r>
            <a:r>
              <a:rPr lang="en-US" dirty="0" smtClean="0"/>
              <a:t> </a:t>
            </a:r>
            <a:r>
              <a:rPr lang="en-US" dirty="0"/>
              <a:t>organizations, corporations or agencies in the Commonwealth supported wholly or principally by public funds</a:t>
            </a:r>
            <a:r>
              <a:rPr lang="en-US" dirty="0" smtClean="0"/>
              <a:t>.”</a:t>
            </a:r>
          </a:p>
          <a:p>
            <a:pPr lvl="1"/>
            <a:r>
              <a:rPr lang="en-US" dirty="0" smtClean="0"/>
              <a:t>“[A]</a:t>
            </a:r>
            <a:r>
              <a:rPr lang="en-US" dirty="0" err="1" smtClean="0"/>
              <a:t>ny</a:t>
            </a:r>
            <a:r>
              <a:rPr lang="en-US" dirty="0" smtClean="0"/>
              <a:t> </a:t>
            </a:r>
            <a:r>
              <a:rPr lang="en-US" dirty="0"/>
              <a:t>committee, subcommittee, or other entity however designated, of the public body created to perform delegated functions of the public body or to advise the public body</a:t>
            </a:r>
            <a:r>
              <a:rPr lang="en-US" dirty="0" smtClean="0"/>
              <a:t>.”</a:t>
            </a:r>
          </a:p>
          <a:p>
            <a:pPr lvl="1"/>
            <a:endParaRPr lang="en-US" dirty="0"/>
          </a:p>
          <a:p>
            <a:pPr marL="0" indent="0">
              <a:buNone/>
            </a:pPr>
            <a:r>
              <a:rPr lang="en-US" dirty="0" smtClean="0"/>
              <a:t> </a:t>
            </a:r>
          </a:p>
        </p:txBody>
      </p:sp>
      <p:sp>
        <p:nvSpPr>
          <p:cNvPr id="4" name="Slide Number Placeholder 3"/>
          <p:cNvSpPr>
            <a:spLocks noGrp="1"/>
          </p:cNvSpPr>
          <p:nvPr>
            <p:ph type="sldNum" sz="quarter" idx="12"/>
          </p:nvPr>
        </p:nvSpPr>
        <p:spPr/>
        <p:txBody>
          <a:bodyPr/>
          <a:lstStyle/>
          <a:p>
            <a:fld id="{77C66CD1-AA52-431F-B53B-63FF38D08C2A}" type="slidenum">
              <a:rPr lang="en-US" smtClean="0"/>
              <a:t>5</a:t>
            </a:fld>
            <a:endParaRPr lang="en-US"/>
          </a:p>
        </p:txBody>
      </p:sp>
    </p:spTree>
    <p:custDataLst>
      <p:tags r:id="rId1"/>
    </p:custDataLst>
    <p:extLst>
      <p:ext uri="{BB962C8B-B14F-4D97-AF65-F5344CB8AC3E}">
        <p14:creationId xmlns:p14="http://schemas.microsoft.com/office/powerpoint/2010/main" val="39503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a:t>
            </a:r>
            <a:br>
              <a:rPr lang="en-US" dirty="0"/>
            </a:br>
            <a:r>
              <a:rPr lang="en-US" dirty="0">
                <a:hlinkClick r:id="rId4"/>
              </a:rPr>
              <a:t>§ 2.2-3701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“Meeting” </a:t>
            </a:r>
          </a:p>
          <a:p>
            <a:pPr lvl="1"/>
            <a:r>
              <a:rPr lang="en-US" dirty="0"/>
              <a:t>means the meetings including work sessions, when sitting physically, or through electronic communication means pursuant to § 2.2-3708.2 or 2.2-3708.3, as a body or entity, or as an informal assemblage of (</a:t>
            </a:r>
            <a:r>
              <a:rPr lang="en-US" dirty="0" err="1"/>
              <a:t>i</a:t>
            </a:r>
            <a:r>
              <a:rPr lang="en-US" dirty="0"/>
              <a:t>) as many as three members or (ii) a quorum, if less than three, of the constituent membership, wherever held, with or without minutes being taken, whether or not votes are cast, of any public body</a:t>
            </a:r>
            <a:r>
              <a:rPr lang="en-US" dirty="0" smtClean="0"/>
              <a:t>.</a:t>
            </a:r>
          </a:p>
          <a:p>
            <a:pPr lvl="1"/>
            <a:r>
              <a:rPr lang="en-US" dirty="0" smtClean="0"/>
              <a:t>Exception: gatherings of employees</a:t>
            </a:r>
          </a:p>
          <a:p>
            <a:pPr lvl="1"/>
            <a:r>
              <a:rPr lang="en-US" dirty="0" smtClean="0"/>
              <a:t>Exception: gatherings where no </a:t>
            </a:r>
            <a:r>
              <a:rPr lang="en-US" dirty="0"/>
              <a:t>part of the purpose of such gathering or attendance is the discussion or transaction of any public business, such gathering or attendance was not called or prearranged with any purpose of discussing or transacting any business of the public body, and no discussion or transaction of public business takes place among the members of the public </a:t>
            </a:r>
            <a:r>
              <a:rPr lang="en-US" dirty="0" smtClean="0"/>
              <a:t>body</a:t>
            </a:r>
          </a:p>
        </p:txBody>
      </p:sp>
      <p:sp>
        <p:nvSpPr>
          <p:cNvPr id="4" name="Slide Number Placeholder 3"/>
          <p:cNvSpPr>
            <a:spLocks noGrp="1"/>
          </p:cNvSpPr>
          <p:nvPr>
            <p:ph type="sldNum" sz="quarter" idx="12"/>
          </p:nvPr>
        </p:nvSpPr>
        <p:spPr/>
        <p:txBody>
          <a:bodyPr/>
          <a:lstStyle/>
          <a:p>
            <a:fld id="{77C66CD1-AA52-431F-B53B-63FF38D08C2A}" type="slidenum">
              <a:rPr lang="en-US" smtClean="0"/>
              <a:t>6</a:t>
            </a:fld>
            <a:endParaRPr lang="en-US"/>
          </a:p>
        </p:txBody>
      </p:sp>
    </p:spTree>
    <p:custDataLst>
      <p:tags r:id="rId1"/>
    </p:custDataLst>
    <p:extLst>
      <p:ext uri="{BB962C8B-B14F-4D97-AF65-F5344CB8AC3E}">
        <p14:creationId xmlns:p14="http://schemas.microsoft.com/office/powerpoint/2010/main" val="332689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a:t>
            </a:r>
            <a:br>
              <a:rPr lang="en-US" dirty="0"/>
            </a:br>
            <a:r>
              <a:rPr lang="en-US" dirty="0">
                <a:hlinkClick r:id="rId4"/>
              </a:rPr>
              <a:t>§ 2.2-3701</a:t>
            </a:r>
            <a:endParaRPr lang="en-US" dirty="0"/>
          </a:p>
        </p:txBody>
      </p:sp>
      <p:sp>
        <p:nvSpPr>
          <p:cNvPr id="3" name="Content Placeholder 2"/>
          <p:cNvSpPr>
            <a:spLocks noGrp="1"/>
          </p:cNvSpPr>
          <p:nvPr>
            <p:ph idx="1"/>
          </p:nvPr>
        </p:nvSpPr>
        <p:spPr/>
        <p:txBody>
          <a:bodyPr>
            <a:normAutofit/>
          </a:bodyPr>
          <a:lstStyle/>
          <a:p>
            <a:pPr lvl="1"/>
            <a:r>
              <a:rPr lang="en-US" dirty="0"/>
              <a:t>Exception: public forum, informational gathering, candidate appearance, meeting of another public body, or debate, the purpose of which is to inform the electorate or to gather information from the public and not to transact public business or to hold discussions relating to the transaction of public business, where no discussion or transaction of public business takes place among the members of the public </a:t>
            </a:r>
            <a:r>
              <a:rPr lang="en-US" dirty="0" smtClean="0"/>
              <a:t>body, </a:t>
            </a:r>
            <a:r>
              <a:rPr lang="en-US" dirty="0"/>
              <a:t>even though the performance of the members individually or collectively in the conduct of public business may be a topic of discussion, debate, or question presented by others</a:t>
            </a:r>
          </a:p>
          <a:p>
            <a:pPr lvl="1"/>
            <a:r>
              <a:rPr lang="en-US" dirty="0" smtClean="0"/>
              <a:t>For </a:t>
            </a:r>
            <a:r>
              <a:rPr lang="en-US" dirty="0"/>
              <a:t>purposes of public </a:t>
            </a:r>
            <a:r>
              <a:rPr lang="en-US" dirty="0" smtClean="0"/>
              <a:t>meetings only, </a:t>
            </a:r>
            <a:r>
              <a:rPr lang="en-US" dirty="0"/>
              <a:t>“public business” means “any activity a public body has undertaken or proposes to undertake on behalf of the people it represents</a:t>
            </a:r>
            <a:r>
              <a:rPr lang="en-US" dirty="0" smtClean="0"/>
              <a:t>.”</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7</a:t>
            </a:fld>
            <a:endParaRPr lang="en-US"/>
          </a:p>
        </p:txBody>
      </p:sp>
    </p:spTree>
    <p:custDataLst>
      <p:tags r:id="rId1"/>
    </p:custDataLst>
    <p:extLst>
      <p:ext uri="{BB962C8B-B14F-4D97-AF65-F5344CB8AC3E}">
        <p14:creationId xmlns:p14="http://schemas.microsoft.com/office/powerpoint/2010/main" val="420152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4000" dirty="0" smtClean="0">
                <a:latin typeface="+mj-lt"/>
              </a:rPr>
              <a:t>Open Meetings – Requirements</a:t>
            </a:r>
            <a:r>
              <a:rPr lang="en-US" sz="3200" dirty="0" smtClean="0">
                <a:latin typeface="+mj-lt"/>
              </a:rPr>
              <a:t/>
            </a:r>
            <a:br>
              <a:rPr lang="en-US" sz="3200" dirty="0" smtClean="0">
                <a:latin typeface="+mj-lt"/>
              </a:rPr>
            </a:br>
            <a:r>
              <a:rPr lang="en-US" sz="3200" dirty="0">
                <a:latin typeface="+mj-lt"/>
              </a:rPr>
              <a:t>§§ </a:t>
            </a:r>
            <a:r>
              <a:rPr lang="en-US" sz="3200" dirty="0">
                <a:latin typeface="+mj-lt"/>
                <a:hlinkClick r:id="rId4"/>
              </a:rPr>
              <a:t>2.2-3707</a:t>
            </a:r>
            <a:r>
              <a:rPr lang="en-US" sz="3200" dirty="0">
                <a:latin typeface="+mj-lt"/>
              </a:rPr>
              <a:t>, </a:t>
            </a:r>
            <a:r>
              <a:rPr lang="en-US" sz="3200" dirty="0">
                <a:latin typeface="+mj-lt"/>
                <a:hlinkClick r:id="rId5"/>
              </a:rPr>
              <a:t>2.2-3707.1</a:t>
            </a:r>
            <a:r>
              <a:rPr lang="en-US" sz="3200" dirty="0">
                <a:latin typeface="+mj-lt"/>
              </a:rPr>
              <a:t>, </a:t>
            </a:r>
            <a:r>
              <a:rPr lang="en-US" sz="3200" dirty="0">
                <a:latin typeface="+mj-lt"/>
                <a:hlinkClick r:id="rId6"/>
              </a:rPr>
              <a:t>2.2-3707.2</a:t>
            </a:r>
            <a:r>
              <a:rPr lang="en-US" sz="3200" dirty="0">
                <a:latin typeface="+mj-lt"/>
              </a:rPr>
              <a:t>, and </a:t>
            </a:r>
            <a:r>
              <a:rPr lang="en-US" sz="3200" dirty="0">
                <a:latin typeface="+mj-lt"/>
                <a:hlinkClick r:id="rId7"/>
              </a:rPr>
              <a:t>2.2-3710</a:t>
            </a:r>
            <a:endParaRPr lang="en-US" sz="3200" dirty="0">
              <a:latin typeface="+mj-lt"/>
            </a:endParaRPr>
          </a:p>
        </p:txBody>
      </p:sp>
      <p:sp>
        <p:nvSpPr>
          <p:cNvPr id="3" name="Content Placeholder 2"/>
          <p:cNvSpPr>
            <a:spLocks noGrp="1"/>
          </p:cNvSpPr>
          <p:nvPr>
            <p:ph idx="1"/>
          </p:nvPr>
        </p:nvSpPr>
        <p:spPr/>
        <p:txBody>
          <a:bodyPr/>
          <a:lstStyle/>
          <a:p>
            <a:r>
              <a:rPr lang="en-US" dirty="0" smtClean="0"/>
              <a:t>Notice to the Public</a:t>
            </a:r>
          </a:p>
          <a:p>
            <a:pPr lvl="1"/>
            <a:r>
              <a:rPr lang="en-US" dirty="0"/>
              <a:t>Note that notice to members is not covered by FOIA, but is often stated elsewhere in other laws</a:t>
            </a:r>
          </a:p>
          <a:p>
            <a:r>
              <a:rPr lang="en-US" dirty="0"/>
              <a:t>Open to the Public</a:t>
            </a:r>
          </a:p>
          <a:p>
            <a:pPr lvl="1"/>
            <a:r>
              <a:rPr lang="en-US" dirty="0"/>
              <a:t>"Open meeting" or "public meeting" means a meeting at which the public may be present.</a:t>
            </a:r>
          </a:p>
          <a:p>
            <a:r>
              <a:rPr lang="en-US" dirty="0" smtClean="0"/>
              <a:t>Minutes</a:t>
            </a:r>
          </a:p>
        </p:txBody>
      </p:sp>
      <p:sp>
        <p:nvSpPr>
          <p:cNvPr id="4" name="Slide Number Placeholder 3"/>
          <p:cNvSpPr>
            <a:spLocks noGrp="1"/>
          </p:cNvSpPr>
          <p:nvPr>
            <p:ph type="sldNum" sz="quarter" idx="12"/>
          </p:nvPr>
        </p:nvSpPr>
        <p:spPr/>
        <p:txBody>
          <a:bodyPr/>
          <a:lstStyle/>
          <a:p>
            <a:fld id="{77C66CD1-AA52-431F-B53B-63FF38D08C2A}" type="slidenum">
              <a:rPr lang="en-US" smtClean="0"/>
              <a:t>8</a:t>
            </a:fld>
            <a:endParaRPr lang="en-US"/>
          </a:p>
        </p:txBody>
      </p:sp>
    </p:spTree>
    <p:custDataLst>
      <p:tags r:id="rId1"/>
    </p:custDataLst>
    <p:extLst>
      <p:ext uri="{BB962C8B-B14F-4D97-AF65-F5344CB8AC3E}">
        <p14:creationId xmlns:p14="http://schemas.microsoft.com/office/powerpoint/2010/main" val="50694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Notice</a:t>
            </a:r>
            <a:r>
              <a:rPr lang="en-US" dirty="0"/>
              <a:t> Contents</a:t>
            </a:r>
            <a:br>
              <a:rPr lang="en-US" dirty="0"/>
            </a:br>
            <a:r>
              <a:rPr lang="en-US" dirty="0"/>
              <a:t>§ </a:t>
            </a:r>
            <a:r>
              <a:rPr lang="en-US" dirty="0" smtClean="0">
                <a:hlinkClick r:id="rId4"/>
              </a:rPr>
              <a:t>2.2-3707</a:t>
            </a:r>
            <a:r>
              <a:rPr lang="en-US" dirty="0" smtClean="0"/>
              <a:t>(D through F)</a:t>
            </a:r>
            <a:endParaRPr lang="en-US" dirty="0"/>
          </a:p>
        </p:txBody>
      </p:sp>
      <p:sp>
        <p:nvSpPr>
          <p:cNvPr id="3" name="Content Placeholder 2"/>
          <p:cNvSpPr>
            <a:spLocks noGrp="1"/>
          </p:cNvSpPr>
          <p:nvPr>
            <p:ph idx="1"/>
          </p:nvPr>
        </p:nvSpPr>
        <p:spPr/>
        <p:txBody>
          <a:bodyPr/>
          <a:lstStyle/>
          <a:p>
            <a:r>
              <a:rPr lang="en-US" dirty="0" smtClean="0"/>
              <a:t>Date</a:t>
            </a:r>
          </a:p>
          <a:p>
            <a:r>
              <a:rPr lang="en-US" dirty="0" smtClean="0"/>
              <a:t>Time</a:t>
            </a:r>
          </a:p>
          <a:p>
            <a:r>
              <a:rPr lang="en-US" dirty="0" smtClean="0"/>
              <a:t>Location</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9</a:t>
            </a:fld>
            <a:endParaRPr lang="en-US"/>
          </a:p>
        </p:txBody>
      </p:sp>
    </p:spTree>
    <p:custDataLst>
      <p:tags r:id="rId1"/>
    </p:custDataLst>
    <p:extLst>
      <p:ext uri="{BB962C8B-B14F-4D97-AF65-F5344CB8AC3E}">
        <p14:creationId xmlns:p14="http://schemas.microsoft.com/office/powerpoint/2010/main" val="28956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4793</TotalTime>
  <Words>4225</Words>
  <Application>Microsoft Office PowerPoint</Application>
  <PresentationFormat>Widescreen</PresentationFormat>
  <Paragraphs>337</Paragraphs>
  <Slides>31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Garamond</vt:lpstr>
      <vt:lpstr>Wingdings</vt:lpstr>
      <vt:lpstr>Organic</vt:lpstr>
      <vt:lpstr>Access to Public Meetings Virginia Freedom of Information Act</vt:lpstr>
      <vt:lpstr>Roadmap</vt:lpstr>
      <vt:lpstr>FOIA Policy § 2.2-3700</vt:lpstr>
      <vt:lpstr>Meetings Issues Not Addressed in FOIA</vt:lpstr>
      <vt:lpstr>Definitions § 2.2-3701</vt:lpstr>
      <vt:lpstr>Definitions § 2.2-3701</vt:lpstr>
      <vt:lpstr>Definitions § 2.2-3701</vt:lpstr>
      <vt:lpstr>Open Meetings – Requirements §§ 2.2-3707, 2.2-3707.1, 2.2-3707.2, and 2.2-3710</vt:lpstr>
      <vt:lpstr>Notice Contents § 2.2-3707(D through F)</vt:lpstr>
      <vt:lpstr>Where should notice be posted? § 2.2-3707 (D)</vt:lpstr>
      <vt:lpstr>When should notice be posted? § 2.2-3707(D) and (E)</vt:lpstr>
      <vt:lpstr>Are specific people entitled to notice? § 2.2-3707(F)</vt:lpstr>
      <vt:lpstr>Agendas – Inspection &amp; Posting § 2.2-3707(G) </vt:lpstr>
      <vt:lpstr>Agendas – Final Actions § 2.2-3707(G) </vt:lpstr>
      <vt:lpstr>What does it mean for a meeting to be open to the public?</vt:lpstr>
      <vt:lpstr>Meeting Minutes § 2.2-3707(I) </vt:lpstr>
      <vt:lpstr>Posting Meeting Minutes §§ 2.2-3707.1 and 2.2-3707.2 </vt:lpstr>
      <vt:lpstr>Votes §§ 2.2-3710 and 2.2-3711(B)</vt:lpstr>
      <vt:lpstr>Closed Meeting Procedures §§ 2.2-3711 and 2.2-3712</vt:lpstr>
      <vt:lpstr>Motion to Enter into a Closed Meeting § 2.2-3712(A) </vt:lpstr>
      <vt:lpstr>Closed Meeting Discussions § 2.2-3712(C, F, G, and I) </vt:lpstr>
      <vt:lpstr>Certification of a Closed Meeting §§ 2.2-3712(D) and 2.2-3714(C)</vt:lpstr>
      <vt:lpstr>Exemptions § 2.2-3711(A)</vt:lpstr>
      <vt:lpstr>Electronic Meetings  §§ 2.2-3708.2 and 2.2-3708.3</vt:lpstr>
      <vt:lpstr>Electronic Meetings  Remote participation (may be used by any public body) - § 2.2-3708.3</vt:lpstr>
      <vt:lpstr>Electronic Meetings  All-virtual public meetings - § 2.2-3708.3</vt:lpstr>
      <vt:lpstr>Electronic Meetings  Policy for remote participation and all-virtual public meetings - § 2.2-3708.3(D)</vt:lpstr>
      <vt:lpstr>Electronic Meetings  During declared states of emergency (§ 2.2-3708.2 and State Budget)</vt:lpstr>
      <vt:lpstr> Electronic Meetings  (continued) </vt:lpstr>
      <vt:lpstr>FOIA &amp; Social Media</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Meetings</dc:title>
  <dc:creator>Alan Gernhardt</dc:creator>
  <cp:lastModifiedBy>Julie Smith</cp:lastModifiedBy>
  <cp:revision>132</cp:revision>
  <dcterms:created xsi:type="dcterms:W3CDTF">2019-02-28T14:48:46Z</dcterms:created>
  <dcterms:modified xsi:type="dcterms:W3CDTF">2026-07-06T14:50:27Z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BF33C919-CA2B-4070-9D64-80D98F294246</vt:lpwstr>
  </property>
  <property fmtid="{D5CDD505-2E9C-101B-9397-08002B2CF9AE}" pid="3" name="ArticulatePath">
    <vt:lpwstr>Access to Public Meetings</vt:lpwstr>
  </property>
</Properties>
</file>