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64" r:id="rId5"/>
    <p:sldId id="265" r:id="rId6"/>
    <p:sldId id="266" r:id="rId7"/>
    <p:sldId id="259" r:id="rId8"/>
    <p:sldId id="260" r:id="rId9"/>
    <p:sldId id="261" r:id="rId10"/>
    <p:sldId id="262" r:id="rId11"/>
    <p:sldId id="263" r:id="rId12"/>
  </p:sldIdLst>
  <p:sldSz cx="12192000" cy="6858000"/>
  <p:notesSz cx="7315200" cy="9601200"/>
  <p:custDataLst>
    <p:tags r:id="rId1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120" autoAdjust="0"/>
  </p:normalViewPr>
  <p:slideViewPr>
    <p:cSldViewPr snapToGrid="0">
      <p:cViewPr varScale="1">
        <p:scale>
          <a:sx n="64" d="100"/>
          <a:sy n="64" d="100"/>
        </p:scale>
        <p:origin x="74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r>
              <a:rPr lang="en-US" smtClean="0"/>
              <a:t>VA Freedom of Information Advisory Council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r>
              <a:rPr lang="en-US" smtClean="0"/>
              <a:t>Access to Criminal &amp; Other Law Enforcement Records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A94AE999-60A1-4B29-8B9A-06A4830B0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745453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r>
              <a:rPr lang="en-US" smtClean="0"/>
              <a:t>VA Freedom of Information Advisory Council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r>
              <a:rPr lang="en-US" smtClean="0"/>
              <a:t>Access to Criminal &amp; Other Law Enforcement Records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F637E2C1-2AA1-4D27-9CFB-5954C94A40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759387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7E2C1-2AA1-4D27-9CFB-5954C94A4084}" type="slidenum">
              <a:rPr lang="en-US" smtClean="0"/>
              <a:t>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Access to Criminal &amp; Other Law Enforcement Records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VA Freedom of Information Advisory Council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6669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~30 minutes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7E2C1-2AA1-4D27-9CFB-5954C94A4084}" type="slidenum">
              <a:rPr lang="en-US" smtClean="0"/>
              <a:t>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Access to Criminal &amp; Other Law Enforcement Records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VA Freedom of Information Advisory Council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8202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~30 minutes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7E2C1-2AA1-4D27-9CFB-5954C94A4084}" type="slidenum">
              <a:rPr lang="en-US" smtClean="0"/>
              <a:t>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Access to Criminal &amp; Other Law Enforcement Records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VA Freedom of Information Advisory Council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0141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Personnel</a:t>
            </a:r>
            <a:r>
              <a:rPr lang="en-US" baseline="0" dirty="0" smtClean="0"/>
              <a:t> records</a:t>
            </a:r>
          </a:p>
          <a:p>
            <a:r>
              <a:rPr lang="en-US" baseline="0" dirty="0" smtClean="0"/>
              <a:t>-prohibition for certain witness info (19.2-11.2) – falls outside of FOIA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7E2C1-2AA1-4D27-9CFB-5954C94A4084}" type="slidenum">
              <a:rPr lang="en-US" smtClean="0"/>
              <a:t>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Access to Criminal &amp; Other Law Enforcement Records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VA Freedom of Information Advisory Council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0332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-will discuss</a:t>
            </a:r>
            <a:r>
              <a:rPr lang="en-US" baseline="0" dirty="0" smtClean="0"/>
              <a:t> prohibitions outside of FOIA later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7E2C1-2AA1-4D27-9CFB-5954C94A4084}" type="slidenum">
              <a:rPr lang="en-US" smtClean="0"/>
              <a:t>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Access to Criminal &amp; Other Law Enforcement Records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VA Freedom of Information Advisory Council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9994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~15 minutes</a:t>
            </a:r>
          </a:p>
          <a:p>
            <a:pPr marL="181240" indent="-181240">
              <a:buFont typeface="Arial" panose="020B0604020202020204" pitchFamily="34" charset="0"/>
              <a:buChar char="•"/>
            </a:pPr>
            <a:r>
              <a:rPr lang="en-US" dirty="0" smtClean="0"/>
              <a:t>Noncriminal incident or other investigative reports or materials containing identifying information of a personal,</a:t>
            </a:r>
            <a:r>
              <a:rPr lang="en-US" baseline="0" dirty="0" smtClean="0"/>
              <a:t> medical, or financial nature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7E2C1-2AA1-4D27-9CFB-5954C94A4084}" type="slidenum">
              <a:rPr lang="en-US" smtClean="0"/>
              <a:t>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Access to Criminal &amp; Other Law Enforcement Records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VA Freedom of Information Advisory Council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9846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~</a:t>
            </a:r>
            <a:r>
              <a:rPr lang="en-US" baseline="0" dirty="0" smtClean="0"/>
              <a:t>15 minutes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7E2C1-2AA1-4D27-9CFB-5954C94A4084}" type="slidenum">
              <a:rPr lang="en-US" smtClean="0"/>
              <a:t>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Access to Criminal &amp; Other Law Enforcement Records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VA Freedom of Information Advisory Council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9584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~15 minutes</a:t>
            </a:r>
          </a:p>
          <a:p>
            <a:pPr marL="181240" indent="-181240">
              <a:buFont typeface="Arial" panose="020B0604020202020204" pitchFamily="34" charset="0"/>
              <a:buChar char="•"/>
            </a:pPr>
            <a:r>
              <a:rPr lang="en-US" dirty="0" smtClean="0"/>
              <a:t>Personnel records, attorney-client privileged records, public safety exemptions</a:t>
            </a:r>
          </a:p>
          <a:p>
            <a:pPr marL="181240" indent="-181240">
              <a:buFont typeface="Arial" panose="020B0604020202020204" pitchFamily="34" charset="0"/>
              <a:buChar char="•"/>
            </a:pPr>
            <a:r>
              <a:rPr lang="en-US" dirty="0" smtClean="0"/>
              <a:t>Fire code and building code violations</a:t>
            </a:r>
            <a:r>
              <a:rPr lang="en-US" baseline="0" dirty="0" smtClean="0"/>
              <a:t> are criminal misdemeanors (can use the criminal investigation exemption)</a:t>
            </a:r>
          </a:p>
          <a:p>
            <a:pPr marL="181240" indent="-181240">
              <a:buFont typeface="Arial" panose="020B0604020202020204" pitchFamily="34" charset="0"/>
              <a:buChar char="•"/>
            </a:pPr>
            <a:r>
              <a:rPr lang="en-US" baseline="0" dirty="0" smtClean="0"/>
              <a:t>Zoning ordinances may or may not be criminal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7E2C1-2AA1-4D27-9CFB-5954C94A4084}" type="slidenum">
              <a:rPr lang="en-US" smtClean="0"/>
              <a:t>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Access to Criminal &amp; Other Law Enforcement Records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VA Freedom of Information Advisory Council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4567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~15 minutes</a:t>
            </a:r>
          </a:p>
          <a:p>
            <a:pPr marL="181240" indent="-181240">
              <a:buFont typeface="Arial" panose="020B0604020202020204" pitchFamily="34" charset="0"/>
              <a:buChar char="•"/>
            </a:pPr>
            <a:r>
              <a:rPr lang="en-US" dirty="0" smtClean="0"/>
              <a:t>Criminal history records,</a:t>
            </a:r>
            <a:r>
              <a:rPr lang="en-US" baseline="0" dirty="0" smtClean="0"/>
              <a:t> tax records,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7E2C1-2AA1-4D27-9CFB-5954C94A4084}" type="slidenum">
              <a:rPr lang="en-US" smtClean="0"/>
              <a:t>10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Access to Criminal &amp; Other Law Enforcement Records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VA Freedom of Information Advisory Council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496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336D3F0-5E5F-4E1E-B323-F8EB673A667F}" type="datetime1">
              <a:rPr lang="en-US" smtClean="0"/>
              <a:t>6/29/2021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5DAB340-0818-4D06-829F-172651A7FECC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934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FD2B-C594-4E3C-A20B-7A98490E40A3}" type="datetime1">
              <a:rPr lang="en-US" smtClean="0"/>
              <a:t>6/29/2021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42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1A15F-0D04-4F00-99A7-6D4F4C83AE8D}" type="datetime1">
              <a:rPr lang="en-US" smtClean="0"/>
              <a:t>6/29/2021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2043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C3F4C-7D27-4874-81AF-B262B68B01BA}" type="datetime1">
              <a:rPr lang="en-US" smtClean="0"/>
              <a:t>6/29/2021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734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AC82-30F3-4FEF-B42D-49587E91C42E}" type="datetime1">
              <a:rPr lang="en-US" smtClean="0"/>
              <a:t>6/29/2021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89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EE03-A5A1-41DA-B075-656947A98919}" type="datetime1">
              <a:rPr lang="en-US" smtClean="0"/>
              <a:t>6/29/2021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726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BF50-254C-4F80-9CA4-10E8002B5121}" type="datetime1">
              <a:rPr lang="en-US" smtClean="0"/>
              <a:t>6/29/2021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727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756FC-9B18-42CD-9E4D-0AC4BCA766C9}" type="datetime1">
              <a:rPr lang="en-US" smtClean="0"/>
              <a:t>6/29/2021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855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E7ADD-0F8C-49EE-8095-2EFCA2B485D5}" type="datetime1">
              <a:rPr lang="en-US" smtClean="0"/>
              <a:t>6/29/2021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165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05E0-8EAF-4749-BF70-EB82D148F926}" type="datetime1">
              <a:rPr lang="en-US" smtClean="0"/>
              <a:t>6/29/2021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5EA7D-54B2-46B9-8294-D8A891249E2F}" type="datetime1">
              <a:rPr lang="en-US" smtClean="0"/>
              <a:t>6/29/2021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91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41402-3B84-4019-9486-AF6283DD647F}" type="datetime1">
              <a:rPr lang="en-US" smtClean="0"/>
              <a:t>6/29/2021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67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6F2BB-D32A-4FD8-BF57-74BC0C47EE29}" type="datetime1">
              <a:rPr lang="en-US" smtClean="0"/>
              <a:t>6/29/2021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60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8EE6-4699-4ED4-87B6-03DEA2CABAD0}" type="datetime1">
              <a:rPr lang="en-US" smtClean="0"/>
              <a:t>6/29/2021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874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7A177-A381-4258-B8AF-9B8391793793}" type="datetime1">
              <a:rPr lang="en-US" smtClean="0"/>
              <a:t>6/29/2021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1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F1D40-2B9A-489E-8855-850667003B61}" type="datetime1">
              <a:rPr lang="en-US" smtClean="0"/>
              <a:t>6/29/2021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428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C9DC-3624-44A4-8D82-84BDD65C8BAF}" type="datetime1">
              <a:rPr lang="en-US" smtClean="0"/>
              <a:t>6/29/2021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54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4E5F132-12C1-4C20-9450-A6BDCEBE6E6B}" type="datetime1">
              <a:rPr lang="en-US" smtClean="0"/>
              <a:t>6/29/2021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5DAB340-0818-4D06-829F-172651A7F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846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530221"/>
            <a:ext cx="6815669" cy="1856444"/>
          </a:xfrm>
        </p:spPr>
        <p:txBody>
          <a:bodyPr/>
          <a:lstStyle/>
          <a:p>
            <a:r>
              <a:rPr lang="en-US" sz="4400" dirty="0" smtClean="0"/>
              <a:t>Criminal and Other Law Enforcement </a:t>
            </a:r>
            <a:r>
              <a:rPr lang="en-US" sz="4400" dirty="0"/>
              <a:t>Records</a:t>
            </a:r>
            <a:r>
              <a:rPr lang="en-US" dirty="0"/>
              <a:t/>
            </a:r>
            <a:br>
              <a:rPr lang="en-US" dirty="0"/>
            </a:br>
            <a:r>
              <a:rPr lang="en-US" sz="2100" dirty="0"/>
              <a:t>Virginia Freedom of Information </a:t>
            </a:r>
            <a:r>
              <a:rPr lang="en-US" sz="2100" dirty="0" smtClean="0"/>
              <a:t>Act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6"/>
            <a:ext cx="6815669" cy="1586207"/>
          </a:xfrm>
        </p:spPr>
        <p:txBody>
          <a:bodyPr>
            <a:normAutofit fontScale="85000" lnSpcReduction="20000"/>
          </a:bodyPr>
          <a:lstStyle/>
          <a:p>
            <a:r>
              <a:rPr lang="en-US" sz="2300" dirty="0"/>
              <a:t>Virginia Freedom of Information Advisory Council</a:t>
            </a:r>
          </a:p>
          <a:p>
            <a:r>
              <a:rPr lang="en-US" sz="2300" dirty="0"/>
              <a:t>http://foiacouncil.dls.virginia.gov/</a:t>
            </a:r>
          </a:p>
          <a:p>
            <a:r>
              <a:rPr lang="en-US" sz="2300" dirty="0"/>
              <a:t>foiacouncil@dls.virginia.gov</a:t>
            </a:r>
          </a:p>
          <a:p>
            <a:r>
              <a:rPr lang="en-US" sz="2300" dirty="0"/>
              <a:t>(804) 698-1810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58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Prohibitions – Other Provisions </a:t>
            </a:r>
            <a:br>
              <a:rPr lang="en-US" dirty="0" smtClean="0"/>
            </a:br>
            <a:r>
              <a:rPr lang="en-US" dirty="0" smtClean="0"/>
              <a:t>Outside of FOIA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Social Security </a:t>
            </a:r>
            <a:r>
              <a:rPr lang="en-US" dirty="0"/>
              <a:t>Numbers - </a:t>
            </a:r>
            <a:r>
              <a:rPr lang="en-US" dirty="0" smtClean="0"/>
              <a:t>§§ 2.2-3815 and 2.2-3816</a:t>
            </a:r>
          </a:p>
          <a:p>
            <a:r>
              <a:rPr lang="en-US" dirty="0" smtClean="0"/>
              <a:t>Tax returns and related </a:t>
            </a:r>
            <a:r>
              <a:rPr lang="en-US" dirty="0"/>
              <a:t>information § </a:t>
            </a:r>
            <a:r>
              <a:rPr lang="en-US" dirty="0" smtClean="0"/>
              <a:t>58.1-3 </a:t>
            </a:r>
          </a:p>
          <a:p>
            <a:r>
              <a:rPr lang="en-US" dirty="0" smtClean="0"/>
              <a:t>Juvenile arrest and court records - § 16.1-301</a:t>
            </a:r>
          </a:p>
          <a:p>
            <a:r>
              <a:rPr lang="en-US" dirty="0" smtClean="0"/>
              <a:t>Certain school records - § 22.1-287 et seq. (K-12), § 23.1-405 (higher </a:t>
            </a:r>
            <a:r>
              <a:rPr lang="en-US" dirty="0" err="1" smtClean="0"/>
              <a:t>ed</a:t>
            </a:r>
            <a:r>
              <a:rPr lang="en-US" dirty="0"/>
              <a:t>), </a:t>
            </a:r>
            <a:r>
              <a:rPr lang="en-US" dirty="0" smtClean="0"/>
              <a:t>federal Family </a:t>
            </a:r>
            <a:r>
              <a:rPr lang="en-US" dirty="0"/>
              <a:t>Educational Rights and Privacy Act (20 U.S.C. § 1232g)</a:t>
            </a:r>
            <a:endParaRPr lang="en-US" dirty="0" smtClean="0"/>
          </a:p>
          <a:p>
            <a:r>
              <a:rPr lang="en-US" dirty="0" smtClean="0"/>
              <a:t>Crime victim information - § 19.2-11.2</a:t>
            </a:r>
          </a:p>
          <a:p>
            <a:r>
              <a:rPr lang="en-US" dirty="0" smtClean="0"/>
              <a:t>Certain records/reports submitted to Department of State Police relating to ongoing criminal investigation - § 52-8.3</a:t>
            </a:r>
          </a:p>
          <a:p>
            <a:r>
              <a:rPr lang="en-US" dirty="0" smtClean="0"/>
              <a:t>Criminal history record information/juvenile record information - §§ 19.2-389 and 19.2-389.1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10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8278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5" y="1391193"/>
            <a:ext cx="5040086" cy="378006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11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699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FOIA Requests Generally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Introduction to Records &amp; </a:t>
            </a:r>
            <a:r>
              <a:rPr lang="en-US" dirty="0" smtClean="0"/>
              <a:t>FOIA</a:t>
            </a:r>
          </a:p>
          <a:p>
            <a:pPr lvl="1"/>
            <a:r>
              <a:rPr lang="en-US" dirty="0" smtClean="0"/>
              <a:t>FOIA </a:t>
            </a:r>
            <a:r>
              <a:rPr lang="en-US" dirty="0"/>
              <a:t>policy </a:t>
            </a:r>
            <a:r>
              <a:rPr lang="en-US" dirty="0" smtClean="0"/>
              <a:t>- </a:t>
            </a:r>
            <a:r>
              <a:rPr lang="en-US" dirty="0"/>
              <a:t>§ </a:t>
            </a:r>
            <a:r>
              <a:rPr lang="en-US" dirty="0" smtClean="0"/>
              <a:t>2.2-3700</a:t>
            </a:r>
          </a:p>
          <a:p>
            <a:pPr lvl="1"/>
            <a:r>
              <a:rPr lang="en-US" dirty="0" smtClean="0"/>
              <a:t>Definition of “public record</a:t>
            </a:r>
            <a:r>
              <a:rPr lang="en-US" dirty="0"/>
              <a:t>” - § </a:t>
            </a:r>
            <a:r>
              <a:rPr lang="en-US" dirty="0" smtClean="0"/>
              <a:t>2.2-3701</a:t>
            </a:r>
            <a:endParaRPr lang="en-US" dirty="0"/>
          </a:p>
          <a:p>
            <a:r>
              <a:rPr lang="en-US" dirty="0" smtClean="0"/>
              <a:t>Requesting </a:t>
            </a:r>
            <a:r>
              <a:rPr lang="en-US" dirty="0"/>
              <a:t>Records  </a:t>
            </a:r>
            <a:endParaRPr lang="en-US" dirty="0" smtClean="0"/>
          </a:p>
          <a:p>
            <a:pPr lvl="1"/>
            <a:r>
              <a:rPr lang="en-US" dirty="0" smtClean="0"/>
              <a:t>Who and how? - </a:t>
            </a:r>
            <a:r>
              <a:rPr lang="en-US" dirty="0"/>
              <a:t>§ </a:t>
            </a:r>
            <a:r>
              <a:rPr lang="en-US" dirty="0" smtClean="0"/>
              <a:t>2.2-3704 (A) and (B)</a:t>
            </a:r>
            <a:endParaRPr lang="en-US" dirty="0"/>
          </a:p>
          <a:p>
            <a:r>
              <a:rPr lang="en-US" dirty="0" smtClean="0"/>
              <a:t>Responding </a:t>
            </a:r>
            <a:r>
              <a:rPr lang="en-US" dirty="0"/>
              <a:t>to Requests  </a:t>
            </a:r>
            <a:endParaRPr lang="en-US" dirty="0" smtClean="0"/>
          </a:p>
          <a:p>
            <a:pPr lvl="1"/>
            <a:r>
              <a:rPr lang="en-US" dirty="0" smtClean="0"/>
              <a:t>Five-working </a:t>
            </a:r>
            <a:r>
              <a:rPr lang="en-US" dirty="0"/>
              <a:t>days - § </a:t>
            </a:r>
            <a:r>
              <a:rPr lang="en-US" dirty="0" smtClean="0"/>
              <a:t>2.2-3704 (B)</a:t>
            </a:r>
          </a:p>
          <a:p>
            <a:pPr lvl="1"/>
            <a:r>
              <a:rPr lang="en-US" dirty="0" smtClean="0"/>
              <a:t>Five </a:t>
            </a:r>
            <a:r>
              <a:rPr lang="en-US" dirty="0"/>
              <a:t>responses </a:t>
            </a:r>
            <a:r>
              <a:rPr lang="en-US" dirty="0" smtClean="0"/>
              <a:t>- </a:t>
            </a:r>
            <a:r>
              <a:rPr lang="en-US" dirty="0"/>
              <a:t>§ </a:t>
            </a:r>
            <a:r>
              <a:rPr lang="en-US" dirty="0" smtClean="0"/>
              <a:t>2.2-3704 (B)</a:t>
            </a:r>
          </a:p>
          <a:p>
            <a:pPr lvl="1"/>
            <a:r>
              <a:rPr lang="en-US" dirty="0"/>
              <a:t>Charges - § </a:t>
            </a:r>
            <a:r>
              <a:rPr lang="en-US" dirty="0" smtClean="0"/>
              <a:t>2.2-3704 (F), (H), and (I)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2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9011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FOIA &amp; Criminal Records</a:t>
            </a:r>
            <a:br>
              <a:rPr lang="en-US" dirty="0" smtClean="0"/>
            </a:br>
            <a:r>
              <a:rPr lang="en-US" sz="3200" dirty="0" smtClean="0"/>
              <a:t>§§ 2.2-3706 and 2.2-3706.1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Mandatory </a:t>
            </a:r>
            <a:r>
              <a:rPr lang="en-US" dirty="0"/>
              <a:t>release - </a:t>
            </a:r>
            <a:r>
              <a:rPr lang="en-US" dirty="0" smtClean="0"/>
              <a:t>§§ 2.2-3706 (A) and 2.2-3706.1 </a:t>
            </a:r>
          </a:p>
          <a:p>
            <a:r>
              <a:rPr lang="en-US" dirty="0" smtClean="0"/>
              <a:t>Discretionary </a:t>
            </a:r>
            <a:r>
              <a:rPr lang="en-US" dirty="0"/>
              <a:t>release - § </a:t>
            </a:r>
            <a:r>
              <a:rPr lang="en-US" dirty="0" smtClean="0"/>
              <a:t>2.2-3706 (B)</a:t>
            </a:r>
          </a:p>
          <a:p>
            <a:r>
              <a:rPr lang="en-US" dirty="0" smtClean="0"/>
              <a:t>Prohibitions </a:t>
            </a:r>
            <a:r>
              <a:rPr lang="en-US" dirty="0"/>
              <a:t>- § </a:t>
            </a:r>
            <a:r>
              <a:rPr lang="en-US" dirty="0" smtClean="0"/>
              <a:t>2.2-3706 (C)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3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5692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Criminal Records – Mandatory Release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Criminal incident information - § 2.2-3706.1 (B)(1)</a:t>
            </a:r>
          </a:p>
          <a:p>
            <a:r>
              <a:rPr lang="en-US" dirty="0" smtClean="0"/>
              <a:t>Criminal investigative files that are </a:t>
            </a:r>
            <a:r>
              <a:rPr lang="en-US" dirty="0"/>
              <a:t>not ongoing - </a:t>
            </a:r>
            <a:r>
              <a:rPr lang="en-US" dirty="0" smtClean="0"/>
              <a:t>§ 2.2-3706.1 (B)(2)</a:t>
            </a:r>
          </a:p>
          <a:p>
            <a:pPr marL="742950" lvl="2"/>
            <a:r>
              <a:rPr lang="en-US" dirty="0"/>
              <a:t>Exceptions to mandatory release for criminal investigative files - § 2.2-3706.1 (C</a:t>
            </a:r>
            <a:r>
              <a:rPr lang="en-US" dirty="0" smtClean="0"/>
              <a:t>)</a:t>
            </a:r>
          </a:p>
          <a:p>
            <a:r>
              <a:rPr lang="en-US" dirty="0"/>
              <a:t>Mugshots - § 2.2-3706 (A</a:t>
            </a:r>
            <a:r>
              <a:rPr lang="en-US" dirty="0" smtClean="0"/>
              <a:t>)(1)</a:t>
            </a:r>
          </a:p>
          <a:p>
            <a:r>
              <a:rPr lang="en-US" dirty="0" smtClean="0"/>
              <a:t>Adult arrestee identity, status of charge and </a:t>
            </a:r>
            <a:r>
              <a:rPr lang="en-US" dirty="0"/>
              <a:t>arrest - § 2.2-3706 (A</a:t>
            </a:r>
            <a:r>
              <a:rPr lang="en-US" dirty="0" smtClean="0"/>
              <a:t>)(2)</a:t>
            </a:r>
          </a:p>
          <a:p>
            <a:r>
              <a:rPr lang="en-US" dirty="0" smtClean="0"/>
              <a:t>Completed unattended death </a:t>
            </a:r>
            <a:r>
              <a:rPr lang="en-US" dirty="0"/>
              <a:t>investigations - § 2.2-3706 (A</a:t>
            </a:r>
            <a:r>
              <a:rPr lang="en-US" dirty="0" smtClean="0"/>
              <a:t>)(3)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4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4572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Criminal Records – Discretionary Release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Ongoing criminal </a:t>
            </a:r>
            <a:r>
              <a:rPr lang="en-US" dirty="0"/>
              <a:t>i</a:t>
            </a:r>
            <a:r>
              <a:rPr lang="en-US" dirty="0" smtClean="0"/>
              <a:t>nvestigative files </a:t>
            </a:r>
            <a:r>
              <a:rPr lang="en-US" dirty="0"/>
              <a:t>- § </a:t>
            </a:r>
            <a:r>
              <a:rPr lang="en-US" dirty="0" smtClean="0"/>
              <a:t>2.2-3706 (B) (1)</a:t>
            </a:r>
          </a:p>
          <a:p>
            <a:r>
              <a:rPr lang="en-US" dirty="0" smtClean="0"/>
              <a:t>Records relating to </a:t>
            </a:r>
            <a:r>
              <a:rPr lang="en-US" dirty="0"/>
              <a:t>imprisonment - § 2.2-3706 (B) </a:t>
            </a:r>
            <a:r>
              <a:rPr lang="en-US" dirty="0" smtClean="0"/>
              <a:t>(4)</a:t>
            </a:r>
          </a:p>
          <a:p>
            <a:r>
              <a:rPr lang="en-US" dirty="0" smtClean="0"/>
              <a:t>Specific tactical </a:t>
            </a:r>
            <a:r>
              <a:rPr lang="en-US" dirty="0"/>
              <a:t>plans - § 2.2-3706 (B) </a:t>
            </a:r>
            <a:r>
              <a:rPr lang="en-US" dirty="0" smtClean="0"/>
              <a:t>(5)</a:t>
            </a:r>
          </a:p>
          <a:p>
            <a:r>
              <a:rPr lang="en-US" dirty="0" smtClean="0"/>
              <a:t>Cell phone numbers (agency-issued</a:t>
            </a:r>
            <a:r>
              <a:rPr lang="en-US" dirty="0"/>
              <a:t>) - § 2.2-3706 (B) </a:t>
            </a:r>
            <a:r>
              <a:rPr lang="en-US" dirty="0" smtClean="0"/>
              <a:t>(7)</a:t>
            </a:r>
          </a:p>
          <a:p>
            <a:r>
              <a:rPr lang="en-US" dirty="0" smtClean="0"/>
              <a:t>Undercover operations and protective </a:t>
            </a:r>
            <a:r>
              <a:rPr lang="en-US" dirty="0"/>
              <a:t>details - § 2.2-3706 (B) </a:t>
            </a:r>
            <a:r>
              <a:rPr lang="en-US" dirty="0" smtClean="0"/>
              <a:t>(8)</a:t>
            </a:r>
          </a:p>
          <a:p>
            <a:r>
              <a:rPr lang="en-US" dirty="0" smtClean="0"/>
              <a:t>Background investigations, allegations of wrongdoing (internal affairs</a:t>
            </a:r>
            <a:r>
              <a:rPr lang="en-US" dirty="0"/>
              <a:t>) - § 2.2-3706 (B) </a:t>
            </a:r>
            <a:r>
              <a:rPr lang="en-US" dirty="0" smtClean="0"/>
              <a:t>(9)</a:t>
            </a:r>
          </a:p>
          <a:p>
            <a:r>
              <a:rPr lang="en-US" dirty="0" smtClean="0"/>
              <a:t>Identity of any victim, witness, or undercover officer, or investigative techniques or </a:t>
            </a:r>
            <a:r>
              <a:rPr lang="en-US" dirty="0"/>
              <a:t>procedures - § 2.2-3706 (B) (</a:t>
            </a:r>
            <a:r>
              <a:rPr lang="en-US" dirty="0" smtClean="0"/>
              <a:t>10)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5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169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Criminal Records – Prohibited from Release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Identity of any person providing information about a crime or criminal activity under a promise of anonymity (confidential informants, Crime Stoppers</a:t>
            </a:r>
            <a:r>
              <a:rPr lang="en-US" dirty="0"/>
              <a:t>) - § 2.2-3706 </a:t>
            </a:r>
            <a:r>
              <a:rPr lang="en-US" dirty="0" smtClean="0"/>
              <a:t>(C)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6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020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Noncriminal Records</a:t>
            </a:r>
            <a:br>
              <a:rPr lang="en-US" dirty="0"/>
            </a:br>
            <a:r>
              <a:rPr lang="en-US" dirty="0"/>
              <a:t>§ 2.2-3706 (D)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rule </a:t>
            </a:r>
            <a:r>
              <a:rPr lang="en-US" dirty="0" smtClean="0"/>
              <a:t>- First responders (medical, fire, and law enforcement) and call centers must disclose noncriminal records</a:t>
            </a:r>
          </a:p>
          <a:p>
            <a:r>
              <a:rPr lang="en-US" dirty="0" smtClean="0"/>
              <a:t>Except may redact as follows:</a:t>
            </a:r>
          </a:p>
          <a:p>
            <a:pPr lvl="1"/>
            <a:r>
              <a:rPr lang="en-US" dirty="0" smtClean="0"/>
              <a:t>Personal, medical, and financial information</a:t>
            </a:r>
          </a:p>
          <a:p>
            <a:pPr lvl="1"/>
            <a:r>
              <a:rPr lang="en-US" dirty="0" smtClean="0"/>
              <a:t>To protect safety or privacy</a:t>
            </a:r>
          </a:p>
          <a:p>
            <a:pPr lvl="1"/>
            <a:r>
              <a:rPr lang="en-US" dirty="0" smtClean="0"/>
              <a:t>Of any person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7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577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Other Records of Law Enforcements Agencies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911 Tapes - </a:t>
            </a:r>
            <a:r>
              <a:rPr lang="en-US" dirty="0"/>
              <a:t>§ 2.2-3706 </a:t>
            </a:r>
            <a:r>
              <a:rPr lang="en-US" dirty="0" smtClean="0"/>
              <a:t>(E) – subject to FOIA (contents/context/CAD)</a:t>
            </a:r>
          </a:p>
          <a:p>
            <a:r>
              <a:rPr lang="en-US" dirty="0" smtClean="0"/>
              <a:t>Dash and body camera videos – depends on what is shown</a:t>
            </a:r>
          </a:p>
          <a:p>
            <a:pPr lvl="1"/>
            <a:r>
              <a:rPr lang="en-US" dirty="0" smtClean="0"/>
              <a:t>Dash cam video is usually in public place</a:t>
            </a:r>
          </a:p>
          <a:p>
            <a:pPr lvl="1"/>
            <a:r>
              <a:rPr lang="en-US" dirty="0" smtClean="0"/>
              <a:t>Body cam video may be in public or private places</a:t>
            </a:r>
          </a:p>
          <a:p>
            <a:r>
              <a:rPr lang="en-US" dirty="0" smtClean="0"/>
              <a:t>Roster of vehicles – release, except do not have to ID undercover vehicles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8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354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FOIA Exemptions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Exemptions applicable to all public bodies (personnel, contracts, attorney-client, procurement, etc</a:t>
            </a:r>
            <a:r>
              <a:rPr lang="en-US" dirty="0"/>
              <a:t>.) </a:t>
            </a:r>
            <a:r>
              <a:rPr lang="en-US" dirty="0" smtClean="0"/>
              <a:t>- § 2.2-3705.1</a:t>
            </a:r>
          </a:p>
          <a:p>
            <a:r>
              <a:rPr lang="en-US" dirty="0" smtClean="0"/>
              <a:t>Public safety exemption - § 2.2-3705.2</a:t>
            </a:r>
          </a:p>
          <a:p>
            <a:pPr lvl="1"/>
            <a:r>
              <a:rPr lang="en-US" dirty="0" smtClean="0"/>
              <a:t>Access to computer or phone </a:t>
            </a:r>
            <a:r>
              <a:rPr lang="en-US" dirty="0"/>
              <a:t>system - § </a:t>
            </a:r>
            <a:r>
              <a:rPr lang="en-US" dirty="0" smtClean="0"/>
              <a:t>2.2-3705.2 (2)</a:t>
            </a:r>
          </a:p>
          <a:p>
            <a:pPr lvl="1"/>
            <a:r>
              <a:rPr lang="en-US" dirty="0"/>
              <a:t>Statewide Agencies Radio System (STARS</a:t>
            </a:r>
            <a:r>
              <a:rPr lang="en-US" dirty="0" smtClean="0"/>
              <a:t>) </a:t>
            </a:r>
            <a:r>
              <a:rPr lang="en-US" dirty="0"/>
              <a:t>- § 2.2-3705.2 </a:t>
            </a:r>
            <a:r>
              <a:rPr lang="en-US" dirty="0" smtClean="0"/>
              <a:t>(10)</a:t>
            </a:r>
          </a:p>
          <a:p>
            <a:pPr lvl="1"/>
            <a:r>
              <a:rPr lang="en-US" dirty="0" smtClean="0"/>
              <a:t>Various types of information that would jeopardize safety or security if made public; homeland security notification </a:t>
            </a:r>
            <a:r>
              <a:rPr lang="en-US" dirty="0"/>
              <a:t>requirement - § 2.2-3705.2 </a:t>
            </a:r>
            <a:r>
              <a:rPr lang="en-US" dirty="0" smtClean="0"/>
              <a:t>(14)</a:t>
            </a:r>
          </a:p>
          <a:p>
            <a:r>
              <a:rPr lang="en-US" dirty="0" smtClean="0"/>
              <a:t>“Feuding neighbors” exemption (§ 2.2-3705.3)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AB340-0818-4D06-829F-172651A7FECC}" type="slidenum">
              <a:rPr lang="en-US" smtClean="0"/>
              <a:t>9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417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357</TotalTime>
  <Words>894</Words>
  <Application>Microsoft Office PowerPoint</Application>
  <PresentationFormat>Widescreen</PresentationFormat>
  <Paragraphs>115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Garamond</vt:lpstr>
      <vt:lpstr>Organic</vt:lpstr>
      <vt:lpstr>Criminal and Other Law Enforcement Records Virginia Freedom of Information Act</vt:lpstr>
      <vt:lpstr>FOIA Requests Generally</vt:lpstr>
      <vt:lpstr>FOIA &amp; Criminal Records §§ 2.2-3706 and 2.2-3706.1</vt:lpstr>
      <vt:lpstr>Criminal Records – Mandatory Release</vt:lpstr>
      <vt:lpstr>Criminal Records – Discretionary Release</vt:lpstr>
      <vt:lpstr>Criminal Records – Prohibited from Release</vt:lpstr>
      <vt:lpstr>Noncriminal Records § 2.2-3706 (D)</vt:lpstr>
      <vt:lpstr>Other Records of Law Enforcements Agencies</vt:lpstr>
      <vt:lpstr>Other FOIA Exemptions</vt:lpstr>
      <vt:lpstr>Prohibitions – Other Provisions  Outside of FOIA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Criminal and other Law Enforcement Records</dc:title>
  <dc:creator>Ashley Binns</dc:creator>
  <cp:lastModifiedBy>Julie Smith</cp:lastModifiedBy>
  <cp:revision>32</cp:revision>
  <dcterms:created xsi:type="dcterms:W3CDTF">2019-02-28T16:24:17Z</dcterms:created>
  <dcterms:modified xsi:type="dcterms:W3CDTF">2021-06-29T18:50:10Z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7497D030-0416-4AF0-88BC-74B0ED26B749</vt:lpwstr>
  </property>
  <property fmtid="{D5CDD505-2E9C-101B-9397-08002B2CF9AE}" pid="3" name="ArticulatePath">
    <vt:lpwstr>Criminal and other Law Enforcement Records with Cites</vt:lpwstr>
  </property>
</Properties>
</file>